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90" r:id="rId3"/>
    <p:sldId id="258" r:id="rId4"/>
    <p:sldId id="291" r:id="rId5"/>
    <p:sldId id="292" r:id="rId6"/>
    <p:sldId id="293" r:id="rId7"/>
    <p:sldId id="314" r:id="rId8"/>
    <p:sldId id="267" r:id="rId9"/>
    <p:sldId id="264" r:id="rId10"/>
    <p:sldId id="313" r:id="rId11"/>
    <p:sldId id="282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6" r:id="rId20"/>
    <p:sldId id="307" r:id="rId21"/>
    <p:sldId id="308" r:id="rId22"/>
    <p:sldId id="309" r:id="rId23"/>
    <p:sldId id="311" r:id="rId24"/>
    <p:sldId id="310" r:id="rId25"/>
    <p:sldId id="312" r:id="rId26"/>
    <p:sldId id="304" r:id="rId27"/>
    <p:sldId id="28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정우" initials="유" lastIdx="1" clrIdx="0">
    <p:extLst>
      <p:ext uri="{19B8F6BF-5375-455C-9EA6-DF929625EA0E}">
        <p15:presenceInfo xmlns:p15="http://schemas.microsoft.com/office/powerpoint/2012/main" userId="60e16526feb33d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7" autoAdjust="0"/>
    <p:restoredTop sz="85963" autoAdjust="0"/>
  </p:normalViewPr>
  <p:slideViewPr>
    <p:cSldViewPr snapToGrid="0">
      <p:cViewPr varScale="1">
        <p:scale>
          <a:sx n="95" d="100"/>
          <a:sy n="95" d="100"/>
        </p:scale>
        <p:origin x="139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863D1-EF78-4995-ACAB-27A70B079E5F}" type="datetimeFigureOut">
              <a:rPr lang="ko-KR" altLang="en-US" smtClean="0"/>
              <a:t>2021-02-07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DEE9A-38D6-439C-8CBE-DB4A6FFE2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998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321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04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754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39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138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39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39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39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39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039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11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92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974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354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10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42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19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95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38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126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9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65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308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41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04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30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EE9A-38D6-439C-8CBE-DB4A6FFE2D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17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14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24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43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68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6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2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8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4EDCE3-B01B-4196-AC36-129C90DEF648}"/>
              </a:ext>
            </a:extLst>
          </p:cNvPr>
          <p:cNvGrpSpPr/>
          <p:nvPr userDrawn="1"/>
        </p:nvGrpSpPr>
        <p:grpSpPr>
          <a:xfrm>
            <a:off x="426806" y="280657"/>
            <a:ext cx="11338388" cy="6195549"/>
            <a:chOff x="461727" y="280657"/>
            <a:chExt cx="11338388" cy="619554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7C2E11E-36E1-403B-A2E2-11DF63196986}"/>
                </a:ext>
              </a:extLst>
            </p:cNvPr>
            <p:cNvSpPr/>
            <p:nvPr/>
          </p:nvSpPr>
          <p:spPr>
            <a:xfrm>
              <a:off x="461727" y="804359"/>
              <a:ext cx="11338388" cy="5671847"/>
            </a:xfrm>
            <a:prstGeom prst="roundRect">
              <a:avLst>
                <a:gd name="adj" fmla="val 2460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dist="241300" dir="3600000" algn="tr" rotWithShape="0">
                <a:srgbClr val="E1C6AD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54F5E16-9117-41F5-9E9C-D529F91AFD7A}"/>
                </a:ext>
              </a:extLst>
            </p:cNvPr>
            <p:cNvSpPr/>
            <p:nvPr/>
          </p:nvSpPr>
          <p:spPr>
            <a:xfrm>
              <a:off x="487127" y="280657"/>
              <a:ext cx="360000" cy="360000"/>
            </a:xfrm>
            <a:prstGeom prst="roundRect">
              <a:avLst>
                <a:gd name="adj" fmla="val 2421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032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0F20289-45B5-4746-84CD-0F47AB29D51C}"/>
                </a:ext>
              </a:extLst>
            </p:cNvPr>
            <p:cNvSpPr/>
            <p:nvPr/>
          </p:nvSpPr>
          <p:spPr>
            <a:xfrm>
              <a:off x="559127" y="38179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D92CAEC-017F-4256-9D7A-76A31047D92B}"/>
                </a:ext>
              </a:extLst>
            </p:cNvPr>
            <p:cNvSpPr/>
            <p:nvPr/>
          </p:nvSpPr>
          <p:spPr>
            <a:xfrm>
              <a:off x="559127" y="451645"/>
              <a:ext cx="180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5564729-D0CE-4442-973E-2853250A96EF}"/>
                </a:ext>
              </a:extLst>
            </p:cNvPr>
            <p:cNvSpPr/>
            <p:nvPr/>
          </p:nvSpPr>
          <p:spPr>
            <a:xfrm>
              <a:off x="559127" y="521495"/>
              <a:ext cx="144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02E6A750-C10C-4EB0-8687-8FAA71F5DF57}"/>
                </a:ext>
              </a:extLst>
            </p:cNvPr>
            <p:cNvSpPr/>
            <p:nvPr/>
          </p:nvSpPr>
          <p:spPr>
            <a:xfrm>
              <a:off x="568915" y="716981"/>
              <a:ext cx="145623" cy="133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241300" dir="3600000" algn="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72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20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92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16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rt.fss.or.kr/disclosureinfo/fnltt/dwld/main.d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finance.naver.com/item/news_read.nhn?article_id=0004688104&amp;office_id=009&amp;code=225220&amp;page=2&amp;sm=title_entity_id.basic" TargetMode="External"/><Relationship Id="rId3" Type="http://schemas.openxmlformats.org/officeDocument/2006/relationships/hyperlink" Target="https://finance.naver.com/item/news_read.nhn?article_id=0004386733&amp;office_id=008&amp;code=253840&amp;page=20&amp;sm=title_entity_id.basic" TargetMode="External"/><Relationship Id="rId7" Type="http://schemas.openxmlformats.org/officeDocument/2006/relationships/hyperlink" Target="https://finance.naver.com/item/news_read.nhn?article_id=0004397192&amp;office_id=015&amp;code=225220&amp;page=2&amp;sm=title_entity_id.basi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s://finance.naver.com/item/news_read.nhn?article_id=0004410979&amp;office_id=014&amp;code=253840&amp;page=19&amp;sm=title_entity_id.basic" TargetMode="External"/><Relationship Id="rId10" Type="http://schemas.openxmlformats.org/officeDocument/2006/relationships/image" Target="../media/image32.PNG"/><Relationship Id="rId4" Type="http://schemas.openxmlformats.org/officeDocument/2006/relationships/hyperlink" Target="https://finance.naver.com/item/news_read.nhn?article_id=0004556325&amp;office_id=009&amp;code=253840&amp;page=20&amp;sm=title_entity_id.basic" TargetMode="External"/><Relationship Id="rId9" Type="http://schemas.openxmlformats.org/officeDocument/2006/relationships/hyperlink" Target="https://finance.naver.com/item/news_read.nhn?article_id=0004823306&amp;office_id=018&amp;code=225220&amp;page=1&amp;sm=title_entity_id.basi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finance.naver.com/item/news_read.nhn?article_id=0004655411&amp;office_id=277&amp;code=084650&amp;page=13&amp;sm=title_entity_id.basic" TargetMode="External"/><Relationship Id="rId3" Type="http://schemas.openxmlformats.org/officeDocument/2006/relationships/hyperlink" Target="https://finance.naver.com/item/news_read.nhn?article_id=0004384305&amp;office_id=008&amp;code=245620&amp;page=20&amp;sm=title_entity_id.basic" TargetMode="External"/><Relationship Id="rId7" Type="http://schemas.openxmlformats.org/officeDocument/2006/relationships/hyperlink" Target="https://finance.naver.com/item/news_read.nhn?article_id=0004372969&amp;office_id=008&amp;code=084650&amp;page=19&amp;sm=title_entity_id.basi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4.PNG"/><Relationship Id="rId5" Type="http://schemas.openxmlformats.org/officeDocument/2006/relationships/hyperlink" Target="https://finance.naver.com/item/news_read.nhn?article_id=0003832259&amp;office_id=011&amp;code=245620&amp;page=2&amp;sm=title_entity_id.basic" TargetMode="External"/><Relationship Id="rId10" Type="http://schemas.openxmlformats.org/officeDocument/2006/relationships/hyperlink" Target="https://finance.naver.com/item/news_read.nhn?article_id=0004547147&amp;office_id=014&amp;code=084650&amp;page=1&amp;sm=title_entity_id.basic" TargetMode="External"/><Relationship Id="rId4" Type="http://schemas.openxmlformats.org/officeDocument/2006/relationships/hyperlink" Target="https://finance.naver.com/item/news_read.nhn?article_id=0004611994&amp;office_id=018&amp;code=245620&amp;page=18&amp;sm=title_entity_id.basic" TargetMode="External"/><Relationship Id="rId9" Type="http://schemas.openxmlformats.org/officeDocument/2006/relationships/hyperlink" Target="https://finance.naver.com/item/news_read.nhn?article_id=0004430041&amp;office_id=008&amp;code=084650&amp;page=4&amp;sm=title_entity_id.basic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finance.naver.com/item/news_read.nhn?article_id=0004580183&amp;office_id=018&amp;code=005030&amp;page=3&amp;sm=title_entity_id.basic" TargetMode="External"/><Relationship Id="rId7" Type="http://schemas.openxmlformats.org/officeDocument/2006/relationships/hyperlink" Target="https://finance.naver.com/item/news_read.nhn?article_id=0004623897&amp;office_id=018&amp;code=071850&amp;page=2&amp;sm=title_entity_id.basi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inance.naver.com/item/news_read.nhn?article_id=0004664690&amp;office_id=277&amp;code=071850&amp;page=2&amp;sm=title_entity_id.basic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marketinsight.hankyung.com/apps.free/free.news.view?aid=202007070307u&amp;category=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finance.naver.com/item/news_read.nhn?article_id=0004648975&amp;office_id=277&amp;code=003490&amp;page=195&amp;sm=title_entity_id.basic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s://finance.naver.com/item/news_read.nhn?article_id=0004532569&amp;office_id=009&amp;code=298690&amp;page=34&amp;sm=title_entity_id.basic" TargetMode="External"/><Relationship Id="rId7" Type="http://schemas.openxmlformats.org/officeDocument/2006/relationships/hyperlink" Target="https://finance.naver.com/item/news_read.nhn?article_id=0004298508&amp;office_id=015&amp;code=003490&amp;page=210&amp;sm=title_entity_id.basic" TargetMode="External"/><Relationship Id="rId12" Type="http://schemas.openxmlformats.org/officeDocument/2006/relationships/hyperlink" Target="https://finance.naver.com/item/news_read.nhn?article_id=0004708258&amp;office_id=018&amp;code=003490&amp;page=110&amp;sm=title_entity_id.basi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hyperlink" Target="https://finance.naver.com/item/news_read.nhn?article_id=0004708290&amp;office_id=018&amp;code=003490&amp;page=111&amp;sm=title_entity_id.basic" TargetMode="External"/><Relationship Id="rId5" Type="http://schemas.openxmlformats.org/officeDocument/2006/relationships/hyperlink" Target="https://finance.naver.com/item/news_read.nhn?article_id=0004714353&amp;office_id=018&amp;code=298690&amp;page=20&amp;sm=title_entity_id.basic" TargetMode="External"/><Relationship Id="rId10" Type="http://schemas.openxmlformats.org/officeDocument/2006/relationships/hyperlink" Target="https://finance.naver.com/item/news_read.nhn?article_id=0004416046&amp;office_id=008&amp;code=003490&amp;page=150&amp;sm=title_entity_id.basic" TargetMode="External"/><Relationship Id="rId4" Type="http://schemas.openxmlformats.org/officeDocument/2006/relationships/hyperlink" Target="https://finance.naver.com/item/news_read.nhn?article_id=0004409657&amp;office_id=008&amp;code=298690&amp;page=28&amp;sm=title_entity_id.basic" TargetMode="External"/><Relationship Id="rId9" Type="http://schemas.openxmlformats.org/officeDocument/2006/relationships/hyperlink" Target="https://finance.naver.com/item/news_read.nhn?article_id=0000524113&amp;office_id=366&amp;code=003490&amp;page=159&amp;sm=title_entity_id.basic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finance.naver.com/item/news_read.nhn?article_id=0004408422&amp;office_id=014&amp;code=041510&amp;page=19&amp;sm=title_entity_id.basic" TargetMode="External"/><Relationship Id="rId3" Type="http://schemas.openxmlformats.org/officeDocument/2006/relationships/hyperlink" Target="https://m.stock.naver.com/news/read.nhn?category=ranknews&amp;officeId=014&amp;articleId=0004426854" TargetMode="External"/><Relationship Id="rId7" Type="http://schemas.openxmlformats.org/officeDocument/2006/relationships/hyperlink" Target="https://finance.naver.com/item/news_read.nhn?article_id=0003708397&amp;office_id=011&amp;code=041510&amp;page=21&amp;sm=title_entity_id.basic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hyperlink" Target="https://www.news1.kr/articles/?4168633" TargetMode="External"/><Relationship Id="rId5" Type="http://schemas.openxmlformats.org/officeDocument/2006/relationships/hyperlink" Target="https://news.mt.co.kr/mtview.php?no=2020090317090818765" TargetMode="External"/><Relationship Id="rId10" Type="http://schemas.openxmlformats.org/officeDocument/2006/relationships/hyperlink" Target="https://news.mt.co.kr/mtview.php?no=2020101616271070850&amp;VBC" TargetMode="External"/><Relationship Id="rId4" Type="http://schemas.openxmlformats.org/officeDocument/2006/relationships/hyperlink" Target="https://www.edaily.co.kr/news/read?newsId=01600646625871256&amp;mediaCodeNo=257" TargetMode="External"/><Relationship Id="rId9" Type="http://schemas.openxmlformats.org/officeDocument/2006/relationships/hyperlink" Target="https://finance.naver.com/item/news_read.nhn?article_id=0003765594&amp;office_id=011&amp;code=041510&amp;page=10&amp;sm=title_entity_id.bas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://news.imaeil.com/SocietyAll/202012231604574985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nhapnewstv.co.kr/news/MYH20200929013700641" TargetMode="External"/><Relationship Id="rId5" Type="http://schemas.openxmlformats.org/officeDocument/2006/relationships/hyperlink" Target="https://www.labortoday.co.kr/news/articleView.html?idxno=163108" TargetMode="External"/><Relationship Id="rId4" Type="http://schemas.openxmlformats.org/officeDocument/2006/relationships/hyperlink" Target="http://www.laborplus.co.kr/news/articleView.html?idxno=23727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biz.chosun.com/site/data/html_dir/2020/04/10/2020041003150.html" TargetMode="External"/><Relationship Id="rId13" Type="http://schemas.openxmlformats.org/officeDocument/2006/relationships/hyperlink" Target="http://www.inews24.com/view/1317627" TargetMode="External"/><Relationship Id="rId3" Type="http://schemas.openxmlformats.org/officeDocument/2006/relationships/hyperlink" Target="http://www.hani.co.kr/arti/economy/consumer/956826.html" TargetMode="External"/><Relationship Id="rId7" Type="http://schemas.openxmlformats.org/officeDocument/2006/relationships/hyperlink" Target="https://www.edaily.co.kr/news/read?newsId=03598166625707256&amp;mediaCodeNo=257&amp;gtrack=sok" TargetMode="External"/><Relationship Id="rId12" Type="http://schemas.openxmlformats.org/officeDocument/2006/relationships/hyperlink" Target="https://biz.chosun.com/site/data/html_dir/2020/08/18/2020081803590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3.PNG"/><Relationship Id="rId5" Type="http://schemas.openxmlformats.org/officeDocument/2006/relationships/hyperlink" Target="https://news.mt.co.kr/mtview.php?no=2020101616271070850&amp;VBC" TargetMode="External"/><Relationship Id="rId10" Type="http://schemas.openxmlformats.org/officeDocument/2006/relationships/hyperlink" Target="https://www.edaily.co.kr/news/read?newsId=01600646625871256&amp;mediaCodeNo=257" TargetMode="External"/><Relationship Id="rId4" Type="http://schemas.openxmlformats.org/officeDocument/2006/relationships/hyperlink" Target="https://finance.naver.com/item/news_read.nhn?article_id=0004457805&amp;office_id=008&amp;code=267790&amp;page=&amp;sm=title_entity_id.basic" TargetMode="External"/><Relationship Id="rId9" Type="http://schemas.openxmlformats.org/officeDocument/2006/relationships/hyperlink" Target="https://www.etoday.co.kr/news/view/1904681" TargetMode="External"/><Relationship Id="rId1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87127" y="280657"/>
            <a:ext cx="360000" cy="360000"/>
            <a:chOff x="487127" y="280657"/>
            <a:chExt cx="360000" cy="3600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12ACF48-198D-4FF0-A1AC-0C6611F5174C}"/>
                </a:ext>
              </a:extLst>
            </p:cNvPr>
            <p:cNvSpPr/>
            <p:nvPr/>
          </p:nvSpPr>
          <p:spPr>
            <a:xfrm>
              <a:off x="487127" y="280657"/>
              <a:ext cx="360000" cy="360000"/>
            </a:xfrm>
            <a:prstGeom prst="roundRect">
              <a:avLst>
                <a:gd name="adj" fmla="val 2421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032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B2AAC3-679A-4509-ADE9-964003B94811}"/>
                </a:ext>
              </a:extLst>
            </p:cNvPr>
            <p:cNvSpPr/>
            <p:nvPr/>
          </p:nvSpPr>
          <p:spPr>
            <a:xfrm>
              <a:off x="559127" y="38179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E3EC2FC-4C09-4085-A29B-02A245810410}"/>
                </a:ext>
              </a:extLst>
            </p:cNvPr>
            <p:cNvSpPr/>
            <p:nvPr/>
          </p:nvSpPr>
          <p:spPr>
            <a:xfrm>
              <a:off x="559127" y="451645"/>
              <a:ext cx="180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4B318DB-3550-4095-9895-3907BEC3EE3F}"/>
                </a:ext>
              </a:extLst>
            </p:cNvPr>
            <p:cNvSpPr/>
            <p:nvPr/>
          </p:nvSpPr>
          <p:spPr>
            <a:xfrm>
              <a:off x="559127" y="521495"/>
              <a:ext cx="144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F8C1C2B4-34DE-49D3-ACD5-ADA378B66624}"/>
              </a:ext>
            </a:extLst>
          </p:cNvPr>
          <p:cNvSpPr/>
          <p:nvPr/>
        </p:nvSpPr>
        <p:spPr>
          <a:xfrm>
            <a:off x="583204" y="716981"/>
            <a:ext cx="145623" cy="133125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203200" dist="241300" dir="360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61725" y="1165762"/>
            <a:ext cx="8035351" cy="1186464"/>
            <a:chOff x="461727" y="1682941"/>
            <a:chExt cx="6548673" cy="802257"/>
          </a:xfrm>
        </p:grpSpPr>
        <p:sp>
          <p:nvSpPr>
            <p:cNvPr id="74" name="사각형: 둥근 모서리 8">
              <a:extLst>
                <a:ext uri="{FF2B5EF4-FFF2-40B4-BE49-F238E27FC236}">
                  <a16:creationId xmlns:a16="http://schemas.microsoft.com/office/drawing/2014/main" id="{B53356C7-AFF9-4919-934F-28318FAB32B5}"/>
                </a:ext>
              </a:extLst>
            </p:cNvPr>
            <p:cNvSpPr/>
            <p:nvPr/>
          </p:nvSpPr>
          <p:spPr>
            <a:xfrm>
              <a:off x="461727" y="1770320"/>
              <a:ext cx="6548673" cy="714878"/>
            </a:xfrm>
            <a:prstGeom prst="roundRect">
              <a:avLst>
                <a:gd name="adj" fmla="val 12869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65100" dir="3600000" algn="tr" rotWithShape="0">
                <a:srgbClr val="E1C6AD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en-US" altLang="ko-KR" sz="2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 </a:t>
              </a:r>
              <a:r>
                <a:rPr lang="ko-KR" altLang="en-US" sz="12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빅데이터로 알아본  </a:t>
              </a:r>
              <a:r>
                <a:rPr lang="en-US" altLang="ko-KR" sz="28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COVID-19 </a:t>
              </a:r>
              <a:r>
                <a:rPr lang="ko-KR" altLang="en-US" sz="28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전후 업종별 분석</a:t>
              </a:r>
              <a:endParaRPr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F8C1C2B4-34DE-49D3-ACD5-ADA378B66624}"/>
                </a:ext>
              </a:extLst>
            </p:cNvPr>
            <p:cNvSpPr/>
            <p:nvPr/>
          </p:nvSpPr>
          <p:spPr>
            <a:xfrm>
              <a:off x="583204" y="1682941"/>
              <a:ext cx="145623" cy="133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241300" dir="3600000" algn="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61725" y="2879531"/>
            <a:ext cx="1056055" cy="627095"/>
            <a:chOff x="461727" y="2736280"/>
            <a:chExt cx="909873" cy="464120"/>
          </a:xfrm>
        </p:grpSpPr>
        <p:sp>
          <p:nvSpPr>
            <p:cNvPr id="78" name="사각형: 둥근 모서리 8">
              <a:extLst>
                <a:ext uri="{FF2B5EF4-FFF2-40B4-BE49-F238E27FC236}">
                  <a16:creationId xmlns:a16="http://schemas.microsoft.com/office/drawing/2014/main" id="{B53356C7-AFF9-4919-934F-28318FAB32B5}"/>
                </a:ext>
              </a:extLst>
            </p:cNvPr>
            <p:cNvSpPr/>
            <p:nvPr/>
          </p:nvSpPr>
          <p:spPr>
            <a:xfrm>
              <a:off x="461727" y="2823659"/>
              <a:ext cx="909873" cy="376741"/>
            </a:xfrm>
            <a:prstGeom prst="roundRect">
              <a:avLst>
                <a:gd name="adj" fmla="val 1489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65100" dir="3600000" algn="tr" rotWithShape="0">
                <a:srgbClr val="E1C6AD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컴공 </a:t>
              </a: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16 </a:t>
              </a:r>
              <a:r>
                <a:rPr lang="ko-KR" altLang="en-US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유정우</a:t>
              </a:r>
              <a:endParaRPr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F8C1C2B4-34DE-49D3-ACD5-ADA378B66624}"/>
                </a:ext>
              </a:extLst>
            </p:cNvPr>
            <p:cNvSpPr/>
            <p:nvPr/>
          </p:nvSpPr>
          <p:spPr>
            <a:xfrm>
              <a:off x="583204" y="2736280"/>
              <a:ext cx="145623" cy="133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241300" dir="3600000" algn="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461724" y="3595811"/>
            <a:ext cx="1056055" cy="627095"/>
            <a:chOff x="461727" y="2736280"/>
            <a:chExt cx="909873" cy="464120"/>
          </a:xfrm>
        </p:grpSpPr>
        <p:sp>
          <p:nvSpPr>
            <p:cNvPr id="81" name="사각형: 둥근 모서리 8">
              <a:extLst>
                <a:ext uri="{FF2B5EF4-FFF2-40B4-BE49-F238E27FC236}">
                  <a16:creationId xmlns:a16="http://schemas.microsoft.com/office/drawing/2014/main" id="{B53356C7-AFF9-4919-934F-28318FAB32B5}"/>
                </a:ext>
              </a:extLst>
            </p:cNvPr>
            <p:cNvSpPr/>
            <p:nvPr/>
          </p:nvSpPr>
          <p:spPr>
            <a:xfrm>
              <a:off x="461727" y="2823659"/>
              <a:ext cx="909873" cy="376741"/>
            </a:xfrm>
            <a:prstGeom prst="roundRect">
              <a:avLst>
                <a:gd name="adj" fmla="val 1489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65100" dir="3600000" algn="tr" rotWithShape="0">
                <a:srgbClr val="E1C6AD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컴공 </a:t>
              </a: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16 </a:t>
              </a:r>
              <a:r>
                <a:rPr lang="ko-KR" altLang="en-US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조승제</a:t>
              </a:r>
              <a:endParaRPr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F8C1C2B4-34DE-49D3-ACD5-ADA378B66624}"/>
                </a:ext>
              </a:extLst>
            </p:cNvPr>
            <p:cNvSpPr/>
            <p:nvPr/>
          </p:nvSpPr>
          <p:spPr>
            <a:xfrm>
              <a:off x="583204" y="2736280"/>
              <a:ext cx="145623" cy="133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241300" dir="3600000" algn="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461723" y="4312091"/>
            <a:ext cx="1056055" cy="627095"/>
            <a:chOff x="461727" y="2736280"/>
            <a:chExt cx="909873" cy="464120"/>
          </a:xfrm>
        </p:grpSpPr>
        <p:sp>
          <p:nvSpPr>
            <p:cNvPr id="84" name="사각형: 둥근 모서리 8">
              <a:extLst>
                <a:ext uri="{FF2B5EF4-FFF2-40B4-BE49-F238E27FC236}">
                  <a16:creationId xmlns:a16="http://schemas.microsoft.com/office/drawing/2014/main" id="{B53356C7-AFF9-4919-934F-28318FAB32B5}"/>
                </a:ext>
              </a:extLst>
            </p:cNvPr>
            <p:cNvSpPr/>
            <p:nvPr/>
          </p:nvSpPr>
          <p:spPr>
            <a:xfrm>
              <a:off x="461727" y="2823659"/>
              <a:ext cx="909873" cy="376741"/>
            </a:xfrm>
            <a:prstGeom prst="roundRect">
              <a:avLst>
                <a:gd name="adj" fmla="val 14892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65100" dir="3600000" algn="tr" rotWithShape="0">
                <a:srgbClr val="E1C6AD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r>
                <a:rPr lang="ko-KR" altLang="en-US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컴공 </a:t>
              </a:r>
              <a:r>
                <a:rPr lang="en-US" altLang="ko-KR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16 </a:t>
              </a:r>
              <a:r>
                <a:rPr lang="ko-KR" altLang="en-US" sz="800" kern="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정영록</a:t>
              </a:r>
              <a:endParaRPr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85" name="이등변 삼각형 84">
              <a:extLst>
                <a:ext uri="{FF2B5EF4-FFF2-40B4-BE49-F238E27FC236}">
                  <a16:creationId xmlns:a16="http://schemas.microsoft.com/office/drawing/2014/main" id="{F8C1C2B4-34DE-49D3-ACD5-ADA378B66624}"/>
                </a:ext>
              </a:extLst>
            </p:cNvPr>
            <p:cNvSpPr/>
            <p:nvPr/>
          </p:nvSpPr>
          <p:spPr>
            <a:xfrm>
              <a:off x="583204" y="2736280"/>
              <a:ext cx="145623" cy="133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241300" dir="3600000" algn="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6" name="사각형: 둥근 모서리 4">
            <a:extLst>
              <a:ext uri="{FF2B5EF4-FFF2-40B4-BE49-F238E27FC236}">
                <a16:creationId xmlns:a16="http://schemas.microsoft.com/office/drawing/2014/main" id="{B12ACF48-198D-4FF0-A1AC-0C6611F5174C}"/>
              </a:ext>
            </a:extLst>
          </p:cNvPr>
          <p:cNvSpPr/>
          <p:nvPr/>
        </p:nvSpPr>
        <p:spPr>
          <a:xfrm>
            <a:off x="6857978" y="1097364"/>
            <a:ext cx="672154" cy="596065"/>
          </a:xfrm>
          <a:prstGeom prst="wedgeRoundRectCallout">
            <a:avLst>
              <a:gd name="adj1" fmla="val -63715"/>
              <a:gd name="adj2" fmla="val 53207"/>
              <a:gd name="adj3" fmla="val 1666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500" b="1" dirty="0">
                <a:solidFill>
                  <a:srgbClr val="FFC000"/>
                </a:solidFill>
              </a:rPr>
              <a:t>▶ ▶ ▶</a:t>
            </a:r>
            <a:endParaRPr lang="en-US" altLang="ko-KR" sz="500" b="1" dirty="0">
              <a:solidFill>
                <a:srgbClr val="FFC000"/>
              </a:solidFill>
            </a:endParaRPr>
          </a:p>
          <a:p>
            <a:pPr algn="ctr"/>
            <a:r>
              <a:rPr lang="en-US" altLang="ko-KR" sz="900" b="1" dirty="0">
                <a:solidFill>
                  <a:prstClr val="white"/>
                </a:solidFill>
              </a:rPr>
              <a:t>START</a:t>
            </a:r>
            <a:endParaRPr lang="ko-KR" altLang="en-US" sz="9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597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직사각형 2"/>
          <p:cNvSpPr/>
          <p:nvPr/>
        </p:nvSpPr>
        <p:spPr>
          <a:xfrm>
            <a:off x="595983" y="6092186"/>
            <a:ext cx="3812984" cy="253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수집 데이터 출처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800" kern="0" dirty="0">
                <a:solidFill>
                  <a:prstClr val="black">
                    <a:lumMod val="65000"/>
                    <a:lumOff val="35000"/>
                  </a:prstClr>
                </a:solidFill>
                <a:hlinkClick r:id="rId3"/>
              </a:rPr>
              <a:t>https://opendart.fss.or.kr/disclosureinfo/fnltt/dwld/main.do</a:t>
            </a:r>
            <a:endParaRPr lang="en-US" altLang="ko-KR" sz="8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A4472ED-A417-4BD0-8894-18414549B0F3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40" name="그룹 64">
              <a:extLst>
                <a:ext uri="{FF2B5EF4-FFF2-40B4-BE49-F238E27FC236}">
                  <a16:creationId xmlns:a16="http://schemas.microsoft.com/office/drawing/2014/main" id="{1D39CC86-8B2B-45D6-BB17-1EF72E19400C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3" name="사각형: 둥근 모서리 65">
                <a:extLst>
                  <a:ext uri="{FF2B5EF4-FFF2-40B4-BE49-F238E27FC236}">
                    <a16:creationId xmlns:a16="http://schemas.microsoft.com/office/drawing/2014/main" id="{38318076-5D7B-4423-B45C-48ABEAEC5455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4" name="그룹 66">
                <a:extLst>
                  <a:ext uri="{FF2B5EF4-FFF2-40B4-BE49-F238E27FC236}">
                    <a16:creationId xmlns:a16="http://schemas.microsoft.com/office/drawing/2014/main" id="{C13973B7-AFF2-47B8-97BE-D1BEB6676C52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6" name="타원 68">
                  <a:extLst>
                    <a:ext uri="{FF2B5EF4-FFF2-40B4-BE49-F238E27FC236}">
                      <a16:creationId xmlns:a16="http://schemas.microsoft.com/office/drawing/2014/main" id="{3D6CF1B1-9B01-43AB-982D-43F7DFC27496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7" name="Group 28">
                  <a:extLst>
                    <a:ext uri="{FF2B5EF4-FFF2-40B4-BE49-F238E27FC236}">
                      <a16:creationId xmlns:a16="http://schemas.microsoft.com/office/drawing/2014/main" id="{951FFE13-7A0C-4D88-BCE7-6EF4DCACBBB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8" name="Freeform 30">
                    <a:extLst>
                      <a:ext uri="{FF2B5EF4-FFF2-40B4-BE49-F238E27FC236}">
                        <a16:creationId xmlns:a16="http://schemas.microsoft.com/office/drawing/2014/main" id="{82349A64-5EDE-48F9-A32D-45581D652A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9" name="Freeform 31">
                    <a:extLst>
                      <a:ext uri="{FF2B5EF4-FFF2-40B4-BE49-F238E27FC236}">
                        <a16:creationId xmlns:a16="http://schemas.microsoft.com/office/drawing/2014/main" id="{EA4C21B6-40D3-4285-A2B2-0577A5149F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5" name="직각 삼각형 67">
                <a:extLst>
                  <a:ext uri="{FF2B5EF4-FFF2-40B4-BE49-F238E27FC236}">
                    <a16:creationId xmlns:a16="http://schemas.microsoft.com/office/drawing/2014/main" id="{FF6AC259-9D26-4E5E-954F-62A4956A5A4F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1" name="직사각형 72">
              <a:extLst>
                <a:ext uri="{FF2B5EF4-FFF2-40B4-BE49-F238E27FC236}">
                  <a16:creationId xmlns:a16="http://schemas.microsoft.com/office/drawing/2014/main" id="{26F6596B-B994-40B6-ABCF-8BA8C4C075B8}"/>
                </a:ext>
              </a:extLst>
            </p:cNvPr>
            <p:cNvSpPr/>
            <p:nvPr/>
          </p:nvSpPr>
          <p:spPr>
            <a:xfrm>
              <a:off x="2308082" y="1236149"/>
              <a:ext cx="142519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데이터 수집</a:t>
              </a:r>
            </a:p>
          </p:txBody>
        </p:sp>
        <p:sp>
          <p:nvSpPr>
            <p:cNvPr id="42" name="직사각형 72">
              <a:extLst>
                <a:ext uri="{FF2B5EF4-FFF2-40B4-BE49-F238E27FC236}">
                  <a16:creationId xmlns:a16="http://schemas.microsoft.com/office/drawing/2014/main" id="{D9C7ED56-075A-4069-BFAD-7D169B3BCA7C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043D22-DCA9-482D-959F-9B556B4371FC}"/>
              </a:ext>
            </a:extLst>
          </p:cNvPr>
          <p:cNvSpPr txBox="1"/>
          <p:nvPr/>
        </p:nvSpPr>
        <p:spPr>
          <a:xfrm>
            <a:off x="1164517" y="1795500"/>
            <a:ext cx="47077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데이터 수집 과정</a:t>
            </a:r>
            <a:endParaRPr lang="en-US" altLang="ko-KR" sz="1400" b="1" dirty="0"/>
          </a:p>
          <a:p>
            <a:endParaRPr lang="en-US" altLang="ko-KR" sz="1400" dirty="0"/>
          </a:p>
          <a:p>
            <a:pPr marL="800100" lvl="1" indent="-342900">
              <a:buFont typeface="+mj-lt"/>
              <a:buAutoNum type="arabicParenR"/>
            </a:pPr>
            <a:r>
              <a:rPr lang="ko-KR" altLang="en-US" sz="1200" dirty="0"/>
              <a:t>전자공시시스템</a:t>
            </a:r>
            <a:r>
              <a:rPr lang="en-US" altLang="ko-KR" sz="1200" dirty="0"/>
              <a:t>(DART)</a:t>
            </a:r>
            <a:r>
              <a:rPr lang="ko-KR" altLang="en-US" sz="1200" dirty="0"/>
              <a:t>에서 제공하는 재무제표를 활용</a:t>
            </a:r>
            <a:endParaRPr lang="en-US" altLang="ko-KR" sz="1200" dirty="0"/>
          </a:p>
          <a:p>
            <a:pPr marL="800100" lvl="1" indent="-342900">
              <a:buFont typeface="+mj-lt"/>
              <a:buAutoNum type="arabicParenR"/>
            </a:pPr>
            <a:endParaRPr lang="en-US" altLang="ko-KR" sz="1200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200" dirty="0"/>
              <a:t>2020</a:t>
            </a:r>
            <a:r>
              <a:rPr lang="ko-KR" altLang="en-US" sz="1200" dirty="0"/>
              <a:t>년도 </a:t>
            </a:r>
            <a:r>
              <a:rPr lang="en-US" altLang="ko-KR" sz="1200" dirty="0"/>
              <a:t>3</a:t>
            </a:r>
            <a:r>
              <a:rPr lang="ko-KR" altLang="en-US" sz="1200" dirty="0"/>
              <a:t>분기보고서의 손익계산서를 사용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F873A6A-E37B-45BE-B773-6B0AE791D0BC}"/>
              </a:ext>
            </a:extLst>
          </p:cNvPr>
          <p:cNvGrpSpPr/>
          <p:nvPr/>
        </p:nvGrpSpPr>
        <p:grpSpPr>
          <a:xfrm>
            <a:off x="1256674" y="3051235"/>
            <a:ext cx="9678653" cy="2979640"/>
            <a:chOff x="1529249" y="2955167"/>
            <a:chExt cx="9678653" cy="297964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DB20A75-8503-4F91-AEEB-53C38928D9EA}"/>
                </a:ext>
              </a:extLst>
            </p:cNvPr>
            <p:cNvGrpSpPr/>
            <p:nvPr/>
          </p:nvGrpSpPr>
          <p:grpSpPr>
            <a:xfrm>
              <a:off x="1529249" y="2955195"/>
              <a:ext cx="3812984" cy="2979584"/>
              <a:chOff x="1529249" y="2955168"/>
              <a:chExt cx="3812984" cy="297958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9249" y="2955168"/>
                <a:ext cx="3812984" cy="272765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36C709-4783-44FB-A877-8901AC23093B}"/>
                  </a:ext>
                </a:extLst>
              </p:cNvPr>
              <p:cNvSpPr txBox="1"/>
              <p:nvPr/>
            </p:nvSpPr>
            <p:spPr>
              <a:xfrm>
                <a:off x="2337523" y="5680836"/>
                <a:ext cx="219643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Font typeface="+mj-lt"/>
                  <a:buAutoNum type="arabicParenR"/>
                </a:pPr>
                <a:r>
                  <a:rPr lang="en-US" altLang="ko-KR" sz="1050" dirty="0"/>
                  <a:t>DART</a:t>
                </a:r>
                <a:r>
                  <a:rPr lang="ko-KR" altLang="en-US" sz="1050" dirty="0"/>
                  <a:t>에서 제공하는 재무제표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547EF6F-6FA7-443A-9403-42CF6BD6C764}"/>
                </a:ext>
              </a:extLst>
            </p:cNvPr>
            <p:cNvGrpSpPr/>
            <p:nvPr/>
          </p:nvGrpSpPr>
          <p:grpSpPr>
            <a:xfrm>
              <a:off x="6175899" y="2955167"/>
              <a:ext cx="5032003" cy="2979640"/>
              <a:chOff x="6175899" y="2955167"/>
              <a:chExt cx="5032003" cy="297964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5899" y="2955167"/>
                <a:ext cx="5032003" cy="2725669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5D61F6-F48F-491E-80EC-FFB79ADCB3F0}"/>
                  </a:ext>
                </a:extLst>
              </p:cNvPr>
              <p:cNvSpPr txBox="1"/>
              <p:nvPr/>
            </p:nvSpPr>
            <p:spPr>
              <a:xfrm>
                <a:off x="7749976" y="5680891"/>
                <a:ext cx="188384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28600" indent="-228600">
                  <a:buFont typeface="+mj-lt"/>
                  <a:buAutoNum type="arabicParenR" startAt="2"/>
                </a:pPr>
                <a:r>
                  <a:rPr lang="en-US" altLang="ko-KR" sz="1050" dirty="0"/>
                  <a:t>3</a:t>
                </a:r>
                <a:r>
                  <a:rPr lang="ko-KR" altLang="en-US" sz="1050" dirty="0"/>
                  <a:t>분기보고서 손익계산서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59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F9488DC-567C-4FEB-A36B-36F94B314CD7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26" name="그룹 64">
              <a:extLst>
                <a:ext uri="{FF2B5EF4-FFF2-40B4-BE49-F238E27FC236}">
                  <a16:creationId xmlns:a16="http://schemas.microsoft.com/office/drawing/2014/main" id="{985F62BC-7594-46FC-A4B3-B7E5E9AE7747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29" name="사각형: 둥근 모서리 65">
                <a:extLst>
                  <a:ext uri="{FF2B5EF4-FFF2-40B4-BE49-F238E27FC236}">
                    <a16:creationId xmlns:a16="http://schemas.microsoft.com/office/drawing/2014/main" id="{99F4CBA3-9BBF-4A1E-90A3-9125BA6E61A9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0" name="그룹 66">
                <a:extLst>
                  <a:ext uri="{FF2B5EF4-FFF2-40B4-BE49-F238E27FC236}">
                    <a16:creationId xmlns:a16="http://schemas.microsoft.com/office/drawing/2014/main" id="{507289BE-5E98-4E9C-9399-1B189AF854ED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32" name="타원 68">
                  <a:extLst>
                    <a:ext uri="{FF2B5EF4-FFF2-40B4-BE49-F238E27FC236}">
                      <a16:creationId xmlns:a16="http://schemas.microsoft.com/office/drawing/2014/main" id="{1A385964-7D69-4B29-83B4-C21ADE19BE6B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33" name="Group 28">
                  <a:extLst>
                    <a:ext uri="{FF2B5EF4-FFF2-40B4-BE49-F238E27FC236}">
                      <a16:creationId xmlns:a16="http://schemas.microsoft.com/office/drawing/2014/main" id="{BAD30681-F039-433A-B60A-CBDB22392A4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34" name="Freeform 30">
                    <a:extLst>
                      <a:ext uri="{FF2B5EF4-FFF2-40B4-BE49-F238E27FC236}">
                        <a16:creationId xmlns:a16="http://schemas.microsoft.com/office/drawing/2014/main" id="{EA60D647-684C-4F22-A139-E0A4618A99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35" name="Freeform 31">
                    <a:extLst>
                      <a:ext uri="{FF2B5EF4-FFF2-40B4-BE49-F238E27FC236}">
                        <a16:creationId xmlns:a16="http://schemas.microsoft.com/office/drawing/2014/main" id="{0080B5D0-3FC6-45A0-9757-026CBD5346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31" name="직각 삼각형 67">
                <a:extLst>
                  <a:ext uri="{FF2B5EF4-FFF2-40B4-BE49-F238E27FC236}">
                    <a16:creationId xmlns:a16="http://schemas.microsoft.com/office/drawing/2014/main" id="{BC277A1A-91AA-4C32-9976-B42559E54773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직사각형 72">
              <a:extLst>
                <a:ext uri="{FF2B5EF4-FFF2-40B4-BE49-F238E27FC236}">
                  <a16:creationId xmlns:a16="http://schemas.microsoft.com/office/drawing/2014/main" id="{A61EB1C3-ADB8-4372-BC32-5FA3FB1B70B2}"/>
                </a:ext>
              </a:extLst>
            </p:cNvPr>
            <p:cNvSpPr/>
            <p:nvPr/>
          </p:nvSpPr>
          <p:spPr>
            <a:xfrm>
              <a:off x="2308082" y="1236149"/>
              <a:ext cx="142519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데이터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EDA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8" name="직사각형 72">
              <a:extLst>
                <a:ext uri="{FF2B5EF4-FFF2-40B4-BE49-F238E27FC236}">
                  <a16:creationId xmlns:a16="http://schemas.microsoft.com/office/drawing/2014/main" id="{D0C3324C-D80E-4305-9B4F-6E736179E7F9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89647E-D8D1-42DD-AA23-E345AF64228E}"/>
              </a:ext>
            </a:extLst>
          </p:cNvPr>
          <p:cNvGrpSpPr/>
          <p:nvPr/>
        </p:nvGrpSpPr>
        <p:grpSpPr>
          <a:xfrm>
            <a:off x="8095264" y="2045185"/>
            <a:ext cx="2068865" cy="2665637"/>
            <a:chOff x="7902925" y="2045185"/>
            <a:chExt cx="2068865" cy="2665637"/>
          </a:xfrm>
        </p:grpSpPr>
        <p:pic>
          <p:nvPicPr>
            <p:cNvPr id="3074" name="Picture 2" descr="Python] Pandas ValueError: cannot reindex from a duplicate axis 원인과 해결방법">
              <a:extLst>
                <a:ext uri="{FF2B5EF4-FFF2-40B4-BE49-F238E27FC236}">
                  <a16:creationId xmlns:a16="http://schemas.microsoft.com/office/drawing/2014/main" id="{9903E3C9-04D4-450E-A17E-0FC469ABC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8686" y="3244836"/>
              <a:ext cx="2003104" cy="809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프로그래밍] 파이썬 Python , 정체를 모른다면 Click : 네이버 블로그">
              <a:extLst>
                <a:ext uri="{FF2B5EF4-FFF2-40B4-BE49-F238E27FC236}">
                  <a16:creationId xmlns:a16="http://schemas.microsoft.com/office/drawing/2014/main" id="{F8881A7D-1B6C-47A4-A2A7-1A39D4C8D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4" t="35924" r="12687" b="36335"/>
            <a:stretch/>
          </p:blipFill>
          <p:spPr bwMode="auto">
            <a:xfrm>
              <a:off x="7968686" y="2562251"/>
              <a:ext cx="2003104" cy="51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0833D3-81CE-4E56-8F45-E0A80104E7EB}"/>
                </a:ext>
              </a:extLst>
            </p:cNvPr>
            <p:cNvSpPr txBox="1"/>
            <p:nvPr/>
          </p:nvSpPr>
          <p:spPr>
            <a:xfrm>
              <a:off x="7902925" y="2045185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사용한 패키지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A7BF767-38DB-4DC6-BFB5-0DC5024CB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8686" y="4237701"/>
              <a:ext cx="2003104" cy="47312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CB665E-3228-410D-8056-586E3A935878}"/>
              </a:ext>
            </a:extLst>
          </p:cNvPr>
          <p:cNvGrpSpPr/>
          <p:nvPr/>
        </p:nvGrpSpPr>
        <p:grpSpPr>
          <a:xfrm>
            <a:off x="2027871" y="2045185"/>
            <a:ext cx="5876737" cy="2953147"/>
            <a:chOff x="1835532" y="2045185"/>
            <a:chExt cx="5876737" cy="29531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CB10BA-5C6A-468E-A7D8-ACDD14B4375D}"/>
                </a:ext>
              </a:extLst>
            </p:cNvPr>
            <p:cNvSpPr txBox="1"/>
            <p:nvPr/>
          </p:nvSpPr>
          <p:spPr>
            <a:xfrm>
              <a:off x="1835532" y="2045185"/>
              <a:ext cx="5876737" cy="2923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데이터 분석 과정</a:t>
              </a:r>
              <a:endParaRPr lang="en-US" altLang="ko-KR" sz="1600" b="1" dirty="0"/>
            </a:p>
            <a:p>
              <a:pPr marL="800100" lvl="1" indent="-342900">
                <a:buFont typeface="+mj-lt"/>
                <a:buAutoNum type="arabicParenR"/>
              </a:pPr>
              <a:endParaRPr lang="en-US" altLang="ko-KR" sz="1200" b="1" dirty="0"/>
            </a:p>
            <a:p>
              <a:pPr marL="684000" lvl="1" indent="-342900">
                <a:buFont typeface="+mj-lt"/>
                <a:buAutoNum type="arabicParenR"/>
              </a:pPr>
              <a:r>
                <a:rPr lang="ko-KR" altLang="en-US" sz="1200" b="1" dirty="0"/>
                <a:t>손익계산서 분석</a:t>
              </a:r>
            </a:p>
            <a:p>
              <a:pPr marL="684000" lvl="1" indent="-342900">
                <a:buFont typeface="+mj-lt"/>
                <a:buAutoNum type="arabicParenR"/>
              </a:pPr>
              <a:endParaRPr lang="en-US" altLang="ko-KR" sz="1200" b="1" dirty="0"/>
            </a:p>
            <a:p>
              <a:pPr marL="684000" lvl="1" indent="-342900">
                <a:buFont typeface="+mj-lt"/>
                <a:buAutoNum type="arabicParenR"/>
              </a:pPr>
              <a:r>
                <a:rPr lang="ko-KR" altLang="en-US" sz="1200" b="1" dirty="0"/>
                <a:t>데이터 </a:t>
              </a:r>
              <a:r>
                <a:rPr lang="ko-KR" altLang="en-US" sz="1200" b="1" dirty="0" err="1"/>
                <a:t>전처리</a:t>
              </a:r>
              <a:endParaRPr lang="ko-KR" altLang="en-US" sz="1200" b="1" dirty="0"/>
            </a:p>
            <a:p>
              <a:pPr marL="684000" lvl="1" indent="-342900">
                <a:buFont typeface="+mj-lt"/>
                <a:buAutoNum type="arabicParenR"/>
              </a:pPr>
              <a:endParaRPr lang="en-US" altLang="ko-KR" sz="1200" b="1" dirty="0"/>
            </a:p>
            <a:p>
              <a:pPr marL="684000" lvl="1" indent="-342900">
                <a:buFont typeface="+mj-lt"/>
                <a:buAutoNum type="arabicParenR"/>
              </a:pPr>
              <a:r>
                <a:rPr lang="en-US" altLang="ko-KR" sz="1200" b="1" dirty="0"/>
                <a:t>Boxplot</a:t>
              </a:r>
              <a:r>
                <a:rPr lang="ko-KR" altLang="en-US" sz="1200" b="1" dirty="0"/>
                <a:t>을 이용한 산업별 누적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매출액 증감률</a:t>
              </a:r>
              <a:r>
                <a:rPr lang="ko-KR" altLang="en-US" sz="1200" b="1" dirty="0"/>
                <a:t> 데이터의 분포 시각화</a:t>
              </a:r>
            </a:p>
            <a:p>
              <a:pPr marL="684000" lvl="1" indent="-342900">
                <a:buFont typeface="+mj-lt"/>
                <a:buAutoNum type="arabicParenR"/>
              </a:pPr>
              <a:endParaRPr lang="en-US" altLang="ko-KR" sz="1200" b="1" dirty="0"/>
            </a:p>
            <a:p>
              <a:pPr marL="684000" lvl="1" indent="-342900">
                <a:buFont typeface="+mj-lt"/>
                <a:buAutoNum type="arabicParenR"/>
              </a:pPr>
              <a:r>
                <a:rPr lang="ko-KR" altLang="en-US" sz="1200" b="1" dirty="0"/>
                <a:t>누적 매출액 증감률을 기준으로 분석할 상위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하위 </a:t>
              </a:r>
              <a:r>
                <a:rPr lang="en-US" altLang="ko-KR" sz="1200" b="1" dirty="0"/>
                <a:t>3</a:t>
              </a:r>
              <a:r>
                <a:rPr lang="ko-KR" altLang="en-US" sz="1200" b="1" dirty="0"/>
                <a:t>개 산업 선정</a:t>
              </a:r>
            </a:p>
            <a:p>
              <a:pPr marL="684000" lvl="1" indent="-342900">
                <a:buFont typeface="+mj-lt"/>
                <a:buAutoNum type="arabicParenR"/>
              </a:pPr>
              <a:endParaRPr lang="en-US" altLang="ko-KR" sz="1200" b="1" dirty="0"/>
            </a:p>
            <a:p>
              <a:pPr marL="684000" lvl="1" indent="-342900">
                <a:buFont typeface="+mj-lt"/>
                <a:buAutoNum type="arabicParenR"/>
              </a:pPr>
              <a:r>
                <a:rPr lang="en-US" altLang="ko-KR" sz="1200" b="1" dirty="0"/>
                <a:t>Boxplot</a:t>
              </a:r>
              <a:r>
                <a:rPr lang="ko-KR" altLang="en-US" sz="1200" b="1" dirty="0"/>
                <a:t>을 이용한 산업별 누적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당기순이익 증감률</a:t>
              </a:r>
              <a:r>
                <a:rPr lang="ko-KR" altLang="en-US" sz="1200" b="1" dirty="0"/>
                <a:t> 데이터의 분포 시각화</a:t>
              </a:r>
            </a:p>
            <a:p>
              <a:pPr marL="684000" lvl="1" indent="-342900">
                <a:buFont typeface="+mj-lt"/>
                <a:buAutoNum type="arabicParenR"/>
              </a:pPr>
              <a:endParaRPr lang="en-US" altLang="ko-KR" sz="1200" b="1" dirty="0"/>
            </a:p>
            <a:p>
              <a:pPr marL="684000" lvl="1" indent="-342900">
                <a:buFont typeface="+mj-lt"/>
                <a:buAutoNum type="arabicParenR"/>
              </a:pPr>
              <a:r>
                <a:rPr lang="ko-KR" altLang="en-US" sz="1200" b="1" dirty="0"/>
                <a:t>누적 당기순이익 증감률을 기준으로 분석할 상위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하위 </a:t>
              </a:r>
              <a:r>
                <a:rPr lang="en-US" altLang="ko-KR" sz="1200" b="1" dirty="0"/>
                <a:t>3</a:t>
              </a:r>
              <a:r>
                <a:rPr lang="ko-KR" altLang="en-US" sz="1200" b="1" dirty="0"/>
                <a:t>개 산업 선정</a:t>
              </a:r>
              <a:endParaRPr lang="en-US" altLang="ko-KR" sz="1200" b="1" dirty="0"/>
            </a:p>
            <a:p>
              <a:pPr marL="684000" lvl="1" indent="-342900">
                <a:buFont typeface="+mj-lt"/>
                <a:buAutoNum type="arabicParenR"/>
              </a:pPr>
              <a:endParaRPr lang="en-US" altLang="ko-KR" sz="1200" b="1" dirty="0"/>
            </a:p>
            <a:p>
              <a:pPr marL="684000" lvl="1" indent="-342900">
                <a:buFont typeface="+mj-lt"/>
                <a:buAutoNum type="arabicParenR"/>
              </a:pPr>
              <a:r>
                <a:rPr lang="ko-KR" altLang="en-US" sz="1200" b="1" dirty="0"/>
                <a:t>매출액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당기순이익 기준 상위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하위 </a:t>
              </a:r>
              <a:r>
                <a:rPr lang="en-US" altLang="ko-KR" sz="1200" b="1" dirty="0"/>
                <a:t>3</a:t>
              </a:r>
              <a:r>
                <a:rPr lang="ko-KR" altLang="en-US" sz="1200" b="1" dirty="0"/>
                <a:t>개 산업 정리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7E45967-8F6A-49AE-8A3B-7123EC8801AD}"/>
                </a:ext>
              </a:extLst>
            </p:cNvPr>
            <p:cNvSpPr/>
            <p:nvPr/>
          </p:nvSpPr>
          <p:spPr>
            <a:xfrm>
              <a:off x="1967517" y="2478332"/>
              <a:ext cx="54000" cy="2520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98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059DB-DDC2-482B-B3AD-ADBEBFA1796B}"/>
              </a:ext>
            </a:extLst>
          </p:cNvPr>
          <p:cNvSpPr txBox="1"/>
          <p:nvPr/>
        </p:nvSpPr>
        <p:spPr>
          <a:xfrm>
            <a:off x="1000569" y="1936649"/>
            <a:ext cx="72603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1600" b="1" dirty="0"/>
              <a:t>손익계산서 분석</a:t>
            </a:r>
            <a:endParaRPr lang="en-US" altLang="ko-KR" sz="1600" b="1" dirty="0"/>
          </a:p>
          <a:p>
            <a:pPr marL="342900" indent="-342900">
              <a:buFont typeface="+mj-lt"/>
              <a:buAutoNum type="arabicParenR"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분기보고서의 손익계산서의 컬럼 확인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1)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분기 내용이 포함된 사업보고서는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사업보고서가 발표되지 않아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분기 보고서를 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D1AF16-0AEC-4AE5-A7AE-9442884AE444}"/>
              </a:ext>
            </a:extLst>
          </p:cNvPr>
          <p:cNvGrpSpPr/>
          <p:nvPr/>
        </p:nvGrpSpPr>
        <p:grpSpPr>
          <a:xfrm>
            <a:off x="655107" y="3429000"/>
            <a:ext cx="10881787" cy="2465709"/>
            <a:chOff x="655106" y="3583943"/>
            <a:chExt cx="10881787" cy="227022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B4288B6-5724-42D6-AEF9-A1E3D829A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106" y="3583943"/>
              <a:ext cx="10881787" cy="208603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4E5285-23CF-450C-B5D4-A42FC9306134}"/>
                </a:ext>
              </a:extLst>
            </p:cNvPr>
            <p:cNvSpPr txBox="1"/>
            <p:nvPr/>
          </p:nvSpPr>
          <p:spPr>
            <a:xfrm>
              <a:off x="655106" y="5669974"/>
              <a:ext cx="1510244" cy="184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표 </a:t>
              </a:r>
              <a:r>
                <a:rPr lang="en-US" altLang="ko-KR" sz="700" dirty="0"/>
                <a:t>1.  </a:t>
              </a:r>
              <a:r>
                <a:rPr lang="ko-KR" altLang="en-US" sz="700" dirty="0"/>
                <a:t>크롤링한 손익계산서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786457B-64B2-4286-8C0A-EEC0ABEE4742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5" name="그룹 64">
              <a:extLst>
                <a:ext uri="{FF2B5EF4-FFF2-40B4-BE49-F238E27FC236}">
                  <a16:creationId xmlns:a16="http://schemas.microsoft.com/office/drawing/2014/main" id="{648FFF25-7F96-48D8-839C-D00E5FDFDE7A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38" name="사각형: 둥근 모서리 65">
                <a:extLst>
                  <a:ext uri="{FF2B5EF4-FFF2-40B4-BE49-F238E27FC236}">
                    <a16:creationId xmlns:a16="http://schemas.microsoft.com/office/drawing/2014/main" id="{6E51AE50-62A7-4593-8188-954DCB478ED3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" name="그룹 66">
                <a:extLst>
                  <a:ext uri="{FF2B5EF4-FFF2-40B4-BE49-F238E27FC236}">
                    <a16:creationId xmlns:a16="http://schemas.microsoft.com/office/drawing/2014/main" id="{F00D638B-10BF-40F4-AB78-7AB04307B881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1" name="타원 68">
                  <a:extLst>
                    <a:ext uri="{FF2B5EF4-FFF2-40B4-BE49-F238E27FC236}">
                      <a16:creationId xmlns:a16="http://schemas.microsoft.com/office/drawing/2014/main" id="{63082CB6-7FB2-45CB-B9CF-F472C53B9D4F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2" name="Group 28">
                  <a:extLst>
                    <a:ext uri="{FF2B5EF4-FFF2-40B4-BE49-F238E27FC236}">
                      <a16:creationId xmlns:a16="http://schemas.microsoft.com/office/drawing/2014/main" id="{06B29DA6-4F4A-4AE0-9B62-39207CC4280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3" name="Freeform 30">
                    <a:extLst>
                      <a:ext uri="{FF2B5EF4-FFF2-40B4-BE49-F238E27FC236}">
                        <a16:creationId xmlns:a16="http://schemas.microsoft.com/office/drawing/2014/main" id="{CA7C9538-7BF8-4CC5-A142-3258B5AEC6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4" name="Freeform 31">
                    <a:extLst>
                      <a:ext uri="{FF2B5EF4-FFF2-40B4-BE49-F238E27FC236}">
                        <a16:creationId xmlns:a16="http://schemas.microsoft.com/office/drawing/2014/main" id="{75167797-6311-4A8F-846C-D47E8175EE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0" name="직각 삼각형 67">
                <a:extLst>
                  <a:ext uri="{FF2B5EF4-FFF2-40B4-BE49-F238E27FC236}">
                    <a16:creationId xmlns:a16="http://schemas.microsoft.com/office/drawing/2014/main" id="{076BD83E-759B-4FF5-94F9-7FAB96BC1244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직사각형 72">
              <a:extLst>
                <a:ext uri="{FF2B5EF4-FFF2-40B4-BE49-F238E27FC236}">
                  <a16:creationId xmlns:a16="http://schemas.microsoft.com/office/drawing/2014/main" id="{AA94993C-DC12-4E2B-95E0-292D91F94524}"/>
                </a:ext>
              </a:extLst>
            </p:cNvPr>
            <p:cNvSpPr/>
            <p:nvPr/>
          </p:nvSpPr>
          <p:spPr>
            <a:xfrm>
              <a:off x="2308082" y="1236149"/>
              <a:ext cx="142519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데이터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EDA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7" name="직사각형 72">
              <a:extLst>
                <a:ext uri="{FF2B5EF4-FFF2-40B4-BE49-F238E27FC236}">
                  <a16:creationId xmlns:a16="http://schemas.microsoft.com/office/drawing/2014/main" id="{8232B113-4AAB-4615-819D-1149E16406B0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92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0D0DAA-1DB9-4CBE-9169-4145151ACD89}"/>
              </a:ext>
            </a:extLst>
          </p:cNvPr>
          <p:cNvSpPr txBox="1"/>
          <p:nvPr/>
        </p:nvSpPr>
        <p:spPr>
          <a:xfrm>
            <a:off x="1000569" y="1936649"/>
            <a:ext cx="84257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sz="1600" b="1" dirty="0"/>
              <a:t>데이터 </a:t>
            </a:r>
            <a:r>
              <a:rPr lang="ko-KR" altLang="en-US" sz="1600" b="1" dirty="0" err="1"/>
              <a:t>전처리</a:t>
            </a:r>
            <a:endParaRPr lang="en-US" altLang="ko-KR" sz="1600" b="1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산업별로 중분류 진행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후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분류한 산업의 데이터가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미만인 경우 해당 산업을 제외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2019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년을 기준으로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2020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분기 누적 매출액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〮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당기순이익의 증감률을 계산 후 산업별로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사분위</a:t>
            </a:r>
            <a:r>
              <a:rPr lang="ko-KR" altLang="en-US" sz="12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계산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사분위수는 산술 평균과 달리 최대값과 최소값의 크기에 영향을 매우 적게 받는 특성이 있음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BE935BC-A64B-4284-A47F-F2885CAD675F}"/>
              </a:ext>
            </a:extLst>
          </p:cNvPr>
          <p:cNvGrpSpPr/>
          <p:nvPr/>
        </p:nvGrpSpPr>
        <p:grpSpPr>
          <a:xfrm>
            <a:off x="1706094" y="3585978"/>
            <a:ext cx="3407000" cy="2703634"/>
            <a:chOff x="2033680" y="3713918"/>
            <a:chExt cx="3407000" cy="270363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1F05E85-FBAE-40C2-A878-29931FDF9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3680" y="3713918"/>
              <a:ext cx="3407000" cy="250584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BA77AC-CCB1-4BEA-B35B-0F89512376F4}"/>
                </a:ext>
              </a:extLst>
            </p:cNvPr>
            <p:cNvSpPr txBox="1"/>
            <p:nvPr/>
          </p:nvSpPr>
          <p:spPr>
            <a:xfrm>
              <a:off x="3160080" y="6217497"/>
              <a:ext cx="148099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표 </a:t>
              </a:r>
              <a:r>
                <a:rPr lang="en-US" altLang="ko-KR" sz="700" dirty="0"/>
                <a:t>2.  </a:t>
              </a:r>
              <a:r>
                <a:rPr lang="ko-KR" altLang="en-US" sz="700" dirty="0"/>
                <a:t>중분류 기준 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CECD9D2-DCEF-4808-96DF-13AEDE2A6C29}"/>
              </a:ext>
            </a:extLst>
          </p:cNvPr>
          <p:cNvGrpSpPr/>
          <p:nvPr/>
        </p:nvGrpSpPr>
        <p:grpSpPr>
          <a:xfrm>
            <a:off x="5543320" y="3584991"/>
            <a:ext cx="4942587" cy="2704622"/>
            <a:chOff x="5650356" y="3585309"/>
            <a:chExt cx="4942587" cy="270462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017774-72D2-414F-BE6B-7F421C8D1460}"/>
                </a:ext>
              </a:extLst>
            </p:cNvPr>
            <p:cNvSpPr txBox="1"/>
            <p:nvPr/>
          </p:nvSpPr>
          <p:spPr>
            <a:xfrm>
              <a:off x="6051222" y="6089876"/>
              <a:ext cx="41954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표 </a:t>
              </a:r>
              <a:r>
                <a:rPr lang="en-US" altLang="ko-KR" sz="700" dirty="0"/>
                <a:t>3.  </a:t>
              </a:r>
              <a:r>
                <a:rPr lang="ko-KR" altLang="en-US" sz="700" dirty="0"/>
                <a:t>산업별 누적 매출액 〮 당기순이익 증감률의 </a:t>
              </a:r>
              <a:r>
                <a:rPr lang="en-US" altLang="ko-KR" sz="700" dirty="0"/>
                <a:t>3</a:t>
              </a:r>
              <a:r>
                <a:rPr lang="ko-KR" altLang="en-US" sz="700" dirty="0"/>
                <a:t>사분위를 계산한 </a:t>
              </a:r>
              <a:r>
                <a:rPr lang="en-US" altLang="ko-KR" sz="700" dirty="0" err="1"/>
                <a:t>DataFrame</a:t>
              </a:r>
              <a:r>
                <a:rPr lang="en-US" altLang="ko-KR" sz="700" dirty="0"/>
                <a:t> (10</a:t>
              </a:r>
              <a:r>
                <a:rPr lang="ko-KR" altLang="en-US" sz="700" dirty="0"/>
                <a:t>개 데이터만 출력</a:t>
              </a:r>
              <a:r>
                <a:rPr lang="en-US" altLang="ko-KR" sz="700" dirty="0"/>
                <a:t>)</a:t>
              </a:r>
              <a:endParaRPr lang="ko-KR" altLang="en-US" sz="700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9F5784C1-1B81-4B34-A65A-803874BE4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0356" y="3585309"/>
              <a:ext cx="4942587" cy="2504567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278F4A7-F699-455C-9E15-E058B1CB8ACB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42" name="그룹 64">
              <a:extLst>
                <a:ext uri="{FF2B5EF4-FFF2-40B4-BE49-F238E27FC236}">
                  <a16:creationId xmlns:a16="http://schemas.microsoft.com/office/drawing/2014/main" id="{C71DC7C2-144A-41F0-861C-076D961E7F67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5" name="사각형: 둥근 모서리 65">
                <a:extLst>
                  <a:ext uri="{FF2B5EF4-FFF2-40B4-BE49-F238E27FC236}">
                    <a16:creationId xmlns:a16="http://schemas.microsoft.com/office/drawing/2014/main" id="{7430EDA0-A678-4A99-A59F-03CC33E9690E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6" name="그룹 66">
                <a:extLst>
                  <a:ext uri="{FF2B5EF4-FFF2-40B4-BE49-F238E27FC236}">
                    <a16:creationId xmlns:a16="http://schemas.microsoft.com/office/drawing/2014/main" id="{3017D1B0-50F5-4F51-9373-5743B83C9521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8" name="타원 68">
                  <a:extLst>
                    <a:ext uri="{FF2B5EF4-FFF2-40B4-BE49-F238E27FC236}">
                      <a16:creationId xmlns:a16="http://schemas.microsoft.com/office/drawing/2014/main" id="{25262533-F8BD-4016-81A3-0B4E5120D6A2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9" name="Group 28">
                  <a:extLst>
                    <a:ext uri="{FF2B5EF4-FFF2-40B4-BE49-F238E27FC236}">
                      <a16:creationId xmlns:a16="http://schemas.microsoft.com/office/drawing/2014/main" id="{947E700C-F903-48B4-8384-EF53BD38501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50" name="Freeform 30">
                    <a:extLst>
                      <a:ext uri="{FF2B5EF4-FFF2-40B4-BE49-F238E27FC236}">
                        <a16:creationId xmlns:a16="http://schemas.microsoft.com/office/drawing/2014/main" id="{F526F905-0FD5-4586-BF0D-2809BC16EB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51" name="Freeform 31">
                    <a:extLst>
                      <a:ext uri="{FF2B5EF4-FFF2-40B4-BE49-F238E27FC236}">
                        <a16:creationId xmlns:a16="http://schemas.microsoft.com/office/drawing/2014/main" id="{82A09385-FFE8-42D8-A0D6-DFAC9BE4F5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7" name="직각 삼각형 67">
                <a:extLst>
                  <a:ext uri="{FF2B5EF4-FFF2-40B4-BE49-F238E27FC236}">
                    <a16:creationId xmlns:a16="http://schemas.microsoft.com/office/drawing/2014/main" id="{278AC6FC-27A4-4DF7-9F5F-728D564D8D26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직사각형 72">
              <a:extLst>
                <a:ext uri="{FF2B5EF4-FFF2-40B4-BE49-F238E27FC236}">
                  <a16:creationId xmlns:a16="http://schemas.microsoft.com/office/drawing/2014/main" id="{E4A28B8A-DB00-44FD-8C3F-D8CD161B5C0D}"/>
                </a:ext>
              </a:extLst>
            </p:cNvPr>
            <p:cNvSpPr/>
            <p:nvPr/>
          </p:nvSpPr>
          <p:spPr>
            <a:xfrm>
              <a:off x="2308082" y="1236149"/>
              <a:ext cx="142519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데이터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EDA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4" name="직사각형 72">
              <a:extLst>
                <a:ext uri="{FF2B5EF4-FFF2-40B4-BE49-F238E27FC236}">
                  <a16:creationId xmlns:a16="http://schemas.microsoft.com/office/drawing/2014/main" id="{0CCFD0E2-6A4C-4B83-9B67-13C1B45C380C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97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845C0D-8906-44F2-A401-40494E84BF2F}"/>
              </a:ext>
            </a:extLst>
          </p:cNvPr>
          <p:cNvSpPr/>
          <p:nvPr/>
        </p:nvSpPr>
        <p:spPr>
          <a:xfrm>
            <a:off x="5815865" y="2910840"/>
            <a:ext cx="5805786" cy="332993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059DB-DDC2-482B-B3AD-ADBEBFA1796B}"/>
              </a:ext>
            </a:extLst>
          </p:cNvPr>
          <p:cNvSpPr txBox="1"/>
          <p:nvPr/>
        </p:nvSpPr>
        <p:spPr>
          <a:xfrm>
            <a:off x="1000569" y="1936649"/>
            <a:ext cx="6786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Boxplot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이용한 산업별 누적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매출액 증감률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데이터의 분포 시각화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indent="-342900">
              <a:buFont typeface="+mj-lt"/>
              <a:buAutoNum type="arabicParenR" startAt="3"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산업별 기업들의 매출액 증감률 분포를 확인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그래프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그래프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224E3E-1A60-4E7D-A8CF-289ECFD8B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" t="7796" r="9528" b="3998"/>
          <a:stretch/>
        </p:blipFill>
        <p:spPr>
          <a:xfrm>
            <a:off x="570348" y="2994027"/>
            <a:ext cx="4572638" cy="25550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E0EF5-4AFF-4630-98D9-00587689271A}"/>
              </a:ext>
            </a:extLst>
          </p:cNvPr>
          <p:cNvSpPr/>
          <p:nvPr/>
        </p:nvSpPr>
        <p:spPr>
          <a:xfrm>
            <a:off x="725598" y="5099472"/>
            <a:ext cx="4481959" cy="44964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A4541B8-A597-4B51-859F-C81BE1F8377C}"/>
              </a:ext>
            </a:extLst>
          </p:cNvPr>
          <p:cNvCxnSpPr>
            <a:cxnSpLocks/>
          </p:cNvCxnSpPr>
          <p:nvPr/>
        </p:nvCxnSpPr>
        <p:spPr>
          <a:xfrm flipV="1">
            <a:off x="5268517" y="3204994"/>
            <a:ext cx="417808" cy="17746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0EBF0E1-A675-4BC1-BB67-6AD4219A2EB2}"/>
              </a:ext>
            </a:extLst>
          </p:cNvPr>
          <p:cNvCxnSpPr>
            <a:cxnSpLocks/>
          </p:cNvCxnSpPr>
          <p:nvPr/>
        </p:nvCxnSpPr>
        <p:spPr>
          <a:xfrm>
            <a:off x="5264508" y="5635773"/>
            <a:ext cx="421817" cy="53579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ECFF52C-5457-47C2-B627-0B52856E25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8115" r="9562" b="4884"/>
          <a:stretch/>
        </p:blipFill>
        <p:spPr>
          <a:xfrm>
            <a:off x="5872816" y="2994027"/>
            <a:ext cx="5695097" cy="3177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29A2-8CC2-4C7C-A5F2-4FEDB0FFAB64}"/>
              </a:ext>
            </a:extLst>
          </p:cNvPr>
          <p:cNvSpPr txBox="1"/>
          <p:nvPr/>
        </p:nvSpPr>
        <p:spPr>
          <a:xfrm>
            <a:off x="1826608" y="5620837"/>
            <a:ext cx="22729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그래프 </a:t>
            </a:r>
            <a:r>
              <a:rPr lang="en-US" altLang="ko-KR" sz="700" dirty="0"/>
              <a:t>1.  </a:t>
            </a:r>
            <a:r>
              <a:rPr lang="ko-KR" altLang="en-US" sz="700" dirty="0"/>
              <a:t>산업별 누적 매출액 증감률 분포 그래프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63DEE-5AFF-489B-9F8E-FB26A47847DE}"/>
              </a:ext>
            </a:extLst>
          </p:cNvPr>
          <p:cNvSpPr txBox="1"/>
          <p:nvPr/>
        </p:nvSpPr>
        <p:spPr>
          <a:xfrm>
            <a:off x="7787107" y="6254755"/>
            <a:ext cx="22941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그래프 </a:t>
            </a:r>
            <a:r>
              <a:rPr lang="en-US" altLang="ko-KR" sz="700" dirty="0"/>
              <a:t>2.  </a:t>
            </a:r>
            <a:r>
              <a:rPr lang="ko-KR" altLang="en-US" sz="700" dirty="0"/>
              <a:t>빨간 박스 안의 그래프를 확대한 그래프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5C18B7E-7841-4AAA-B294-F9D105C22D28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44" name="그룹 64">
              <a:extLst>
                <a:ext uri="{FF2B5EF4-FFF2-40B4-BE49-F238E27FC236}">
                  <a16:creationId xmlns:a16="http://schemas.microsoft.com/office/drawing/2014/main" id="{B3316313-F1E3-4C4C-AFA5-AEEF3FF9453F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7" name="사각형: 둥근 모서리 65">
                <a:extLst>
                  <a:ext uri="{FF2B5EF4-FFF2-40B4-BE49-F238E27FC236}">
                    <a16:creationId xmlns:a16="http://schemas.microsoft.com/office/drawing/2014/main" id="{0BF816D9-3E13-44DC-89E3-31C894F00B9F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" name="그룹 66">
                <a:extLst>
                  <a:ext uri="{FF2B5EF4-FFF2-40B4-BE49-F238E27FC236}">
                    <a16:creationId xmlns:a16="http://schemas.microsoft.com/office/drawing/2014/main" id="{C26A4854-CC88-412A-845D-F2147A13FFFF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50" name="타원 68">
                  <a:extLst>
                    <a:ext uri="{FF2B5EF4-FFF2-40B4-BE49-F238E27FC236}">
                      <a16:creationId xmlns:a16="http://schemas.microsoft.com/office/drawing/2014/main" id="{901EBACD-17FF-42F4-BEBE-11C32F32209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51" name="Group 28">
                  <a:extLst>
                    <a:ext uri="{FF2B5EF4-FFF2-40B4-BE49-F238E27FC236}">
                      <a16:creationId xmlns:a16="http://schemas.microsoft.com/office/drawing/2014/main" id="{EB349B51-E038-449D-8ED0-414D8C66CAC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52" name="Freeform 30">
                    <a:extLst>
                      <a:ext uri="{FF2B5EF4-FFF2-40B4-BE49-F238E27FC236}">
                        <a16:creationId xmlns:a16="http://schemas.microsoft.com/office/drawing/2014/main" id="{550637EB-C3D8-4E6D-9996-A5B83857F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53" name="Freeform 31">
                    <a:extLst>
                      <a:ext uri="{FF2B5EF4-FFF2-40B4-BE49-F238E27FC236}">
                        <a16:creationId xmlns:a16="http://schemas.microsoft.com/office/drawing/2014/main" id="{C050CD69-0A5C-4C2C-9D5A-B13043489C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9" name="직각 삼각형 67">
                <a:extLst>
                  <a:ext uri="{FF2B5EF4-FFF2-40B4-BE49-F238E27FC236}">
                    <a16:creationId xmlns:a16="http://schemas.microsoft.com/office/drawing/2014/main" id="{733B4D66-050E-4CCD-BADC-22A83117AFCA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직사각형 72">
              <a:extLst>
                <a:ext uri="{FF2B5EF4-FFF2-40B4-BE49-F238E27FC236}">
                  <a16:creationId xmlns:a16="http://schemas.microsoft.com/office/drawing/2014/main" id="{3CFED8E7-9BD8-44F2-9647-FACFF47396FE}"/>
                </a:ext>
              </a:extLst>
            </p:cNvPr>
            <p:cNvSpPr/>
            <p:nvPr/>
          </p:nvSpPr>
          <p:spPr>
            <a:xfrm>
              <a:off x="2308082" y="1236149"/>
              <a:ext cx="142519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데이터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EDA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6" name="직사각형 72">
              <a:extLst>
                <a:ext uri="{FF2B5EF4-FFF2-40B4-BE49-F238E27FC236}">
                  <a16:creationId xmlns:a16="http://schemas.microsoft.com/office/drawing/2014/main" id="{78A1BD1E-2735-4D30-847B-60280A164027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7291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059DB-DDC2-482B-B3AD-ADBEBFA1796B}"/>
              </a:ext>
            </a:extLst>
          </p:cNvPr>
          <p:cNvSpPr txBox="1"/>
          <p:nvPr/>
        </p:nvSpPr>
        <p:spPr>
          <a:xfrm>
            <a:off x="1000569" y="1936649"/>
            <a:ext cx="64828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4"/>
            </a:pP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누적 매출액 증감률을 기준으로 분석할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상위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하위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개 산업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선정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00100" lvl="1" indent="-342900">
              <a:buFont typeface="+mj-ea"/>
              <a:buAutoNum type="circleNumDbPlain"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하위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산업 우선 선정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그래프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3)</a:t>
            </a:r>
          </a:p>
          <a:p>
            <a:pPr marL="800100" lvl="1" indent="-342900">
              <a:buFont typeface="+mj-ea"/>
              <a:buAutoNum type="circleNumDbPlain"/>
            </a:pP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코로나의 영향을 받은 산업의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Boxplot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분포는 넓은 범위에 분포한다고 가정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00100" lvl="1" indent="-342900">
              <a:buFont typeface="+mj-ea"/>
              <a:buAutoNum type="circleNumDbPlain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산업 중 좁은 범위에 분포하는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산업을 제외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-&gt;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최종 선정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1DE6A-D309-41D4-ACFE-2445AD569425}"/>
              </a:ext>
            </a:extLst>
          </p:cNvPr>
          <p:cNvSpPr txBox="1"/>
          <p:nvPr/>
        </p:nvSpPr>
        <p:spPr>
          <a:xfrm>
            <a:off x="7483434" y="3651591"/>
            <a:ext cx="362022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최종 선정한 산업</a:t>
            </a:r>
            <a:endParaRPr lang="en-US" altLang="ko-KR" b="1" dirty="0"/>
          </a:p>
          <a:p>
            <a:endParaRPr lang="en-US" altLang="ko-KR" sz="14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Top 3 industry</a:t>
            </a:r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70,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연구개발업</a:t>
            </a:r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29,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기타 기계 및 장비 제조업</a:t>
            </a:r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21,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의료용 물질 및 의약품 제조업</a:t>
            </a:r>
          </a:p>
          <a:p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Bottom 3 industry</a:t>
            </a:r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51,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항공 운송업</a:t>
            </a:r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23,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비금속 광물제품 제조업</a:t>
            </a:r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30,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자동차 및 트레일러 제조업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93AED2A-F877-404F-9F4C-3C6B1453BA7F}"/>
              </a:ext>
            </a:extLst>
          </p:cNvPr>
          <p:cNvSpPr/>
          <p:nvPr/>
        </p:nvSpPr>
        <p:spPr>
          <a:xfrm>
            <a:off x="7106870" y="4509466"/>
            <a:ext cx="304800" cy="777240"/>
          </a:xfrm>
          <a:prstGeom prst="rightArrow">
            <a:avLst/>
          </a:prstGeom>
          <a:solidFill>
            <a:srgbClr val="F4EAE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61E39D8-F8BB-437C-9E42-44C705752697}"/>
              </a:ext>
            </a:extLst>
          </p:cNvPr>
          <p:cNvGrpSpPr/>
          <p:nvPr/>
        </p:nvGrpSpPr>
        <p:grpSpPr>
          <a:xfrm>
            <a:off x="748516" y="3460796"/>
            <a:ext cx="6286590" cy="3029555"/>
            <a:chOff x="748516" y="3460796"/>
            <a:chExt cx="6286590" cy="302955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2E53B0D-730F-45D1-9012-D641B8010970}"/>
                </a:ext>
              </a:extLst>
            </p:cNvPr>
            <p:cNvGrpSpPr/>
            <p:nvPr/>
          </p:nvGrpSpPr>
          <p:grpSpPr>
            <a:xfrm>
              <a:off x="748516" y="3460796"/>
              <a:ext cx="6286590" cy="2829500"/>
              <a:chOff x="748516" y="3460796"/>
              <a:chExt cx="6286590" cy="282950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20653E65-5C92-4D0C-9FF2-090511387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516" y="3460796"/>
                <a:ext cx="3092031" cy="282950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BD06D08A-FAE7-4723-AF10-A577EF5E4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4687" y="3460796"/>
                <a:ext cx="3040419" cy="2829500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389D19-3361-4BBB-93C9-464AABF026D7}"/>
                </a:ext>
              </a:extLst>
            </p:cNvPr>
            <p:cNvSpPr txBox="1"/>
            <p:nvPr/>
          </p:nvSpPr>
          <p:spPr>
            <a:xfrm>
              <a:off x="2523752" y="6290296"/>
              <a:ext cx="273611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그래프 </a:t>
              </a:r>
              <a:r>
                <a:rPr lang="en-US" altLang="ko-KR" sz="700" dirty="0"/>
                <a:t>3.  </a:t>
              </a:r>
              <a:r>
                <a:rPr lang="ko-KR" altLang="en-US" sz="700" dirty="0"/>
                <a:t>누적 매출액 증감률 기준 상위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하위 </a:t>
              </a:r>
              <a:r>
                <a:rPr lang="en-US" altLang="ko-KR" sz="700" dirty="0"/>
                <a:t>5</a:t>
              </a:r>
              <a:r>
                <a:rPr lang="ko-KR" altLang="en-US" sz="700" dirty="0"/>
                <a:t>개 산업 시각화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03D8AA8-7F8F-4110-B39B-70D5C57F18A8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44" name="그룹 64">
              <a:extLst>
                <a:ext uri="{FF2B5EF4-FFF2-40B4-BE49-F238E27FC236}">
                  <a16:creationId xmlns:a16="http://schemas.microsoft.com/office/drawing/2014/main" id="{3ADE8FC4-0692-4671-A9C3-7AA41B9AB777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7" name="사각형: 둥근 모서리 65">
                <a:extLst>
                  <a:ext uri="{FF2B5EF4-FFF2-40B4-BE49-F238E27FC236}">
                    <a16:creationId xmlns:a16="http://schemas.microsoft.com/office/drawing/2014/main" id="{0C3BD9B2-BF8D-4E3D-9753-9455DD375CB6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" name="그룹 66">
                <a:extLst>
                  <a:ext uri="{FF2B5EF4-FFF2-40B4-BE49-F238E27FC236}">
                    <a16:creationId xmlns:a16="http://schemas.microsoft.com/office/drawing/2014/main" id="{4BE6640E-A609-4391-84EF-F6B51709895A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50" name="타원 68">
                  <a:extLst>
                    <a:ext uri="{FF2B5EF4-FFF2-40B4-BE49-F238E27FC236}">
                      <a16:creationId xmlns:a16="http://schemas.microsoft.com/office/drawing/2014/main" id="{8B53E917-9F06-4E8B-A0F2-BD6D96D752AD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51" name="Group 28">
                  <a:extLst>
                    <a:ext uri="{FF2B5EF4-FFF2-40B4-BE49-F238E27FC236}">
                      <a16:creationId xmlns:a16="http://schemas.microsoft.com/office/drawing/2014/main" id="{0ECB2E58-A7A6-4193-ACC8-A8488A7603D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52" name="Freeform 30">
                    <a:extLst>
                      <a:ext uri="{FF2B5EF4-FFF2-40B4-BE49-F238E27FC236}">
                        <a16:creationId xmlns:a16="http://schemas.microsoft.com/office/drawing/2014/main" id="{9A2B1D7F-477E-4E18-9AA3-8A4BAE4639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53" name="Freeform 31">
                    <a:extLst>
                      <a:ext uri="{FF2B5EF4-FFF2-40B4-BE49-F238E27FC236}">
                        <a16:creationId xmlns:a16="http://schemas.microsoft.com/office/drawing/2014/main" id="{0D556A0A-7003-4085-A017-826B6E487D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9" name="직각 삼각형 67">
                <a:extLst>
                  <a:ext uri="{FF2B5EF4-FFF2-40B4-BE49-F238E27FC236}">
                    <a16:creationId xmlns:a16="http://schemas.microsoft.com/office/drawing/2014/main" id="{17C25B0D-7655-458D-BA58-E58CCD89F782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직사각형 72">
              <a:extLst>
                <a:ext uri="{FF2B5EF4-FFF2-40B4-BE49-F238E27FC236}">
                  <a16:creationId xmlns:a16="http://schemas.microsoft.com/office/drawing/2014/main" id="{5C29F56D-A817-4659-A689-656EE152685F}"/>
                </a:ext>
              </a:extLst>
            </p:cNvPr>
            <p:cNvSpPr/>
            <p:nvPr/>
          </p:nvSpPr>
          <p:spPr>
            <a:xfrm>
              <a:off x="2308082" y="1236149"/>
              <a:ext cx="142519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데이터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EDA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6" name="직사각형 72">
              <a:extLst>
                <a:ext uri="{FF2B5EF4-FFF2-40B4-BE49-F238E27FC236}">
                  <a16:creationId xmlns:a16="http://schemas.microsoft.com/office/drawing/2014/main" id="{F3633B4F-BE2E-4E6C-9E6C-206DDE610CE2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977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0EBD7202-6EE5-4AC7-ABE0-4157E5A12D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8" t="8714" r="9375" b="5004"/>
          <a:stretch/>
        </p:blipFill>
        <p:spPr>
          <a:xfrm>
            <a:off x="565180" y="2994027"/>
            <a:ext cx="4674862" cy="2556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845C0D-8906-44F2-A401-40494E84BF2F}"/>
              </a:ext>
            </a:extLst>
          </p:cNvPr>
          <p:cNvSpPr/>
          <p:nvPr/>
        </p:nvSpPr>
        <p:spPr>
          <a:xfrm>
            <a:off x="5815865" y="2910840"/>
            <a:ext cx="5805786" cy="332993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E0EF5-4AFF-4630-98D9-00587689271A}"/>
              </a:ext>
            </a:extLst>
          </p:cNvPr>
          <p:cNvSpPr/>
          <p:nvPr/>
        </p:nvSpPr>
        <p:spPr>
          <a:xfrm>
            <a:off x="725598" y="5099472"/>
            <a:ext cx="4514444" cy="44964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A4541B8-A597-4B51-859F-C81BE1F8377C}"/>
              </a:ext>
            </a:extLst>
          </p:cNvPr>
          <p:cNvCxnSpPr>
            <a:cxnSpLocks/>
          </p:cNvCxnSpPr>
          <p:nvPr/>
        </p:nvCxnSpPr>
        <p:spPr>
          <a:xfrm flipV="1">
            <a:off x="5268517" y="3204994"/>
            <a:ext cx="417808" cy="17746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0EBF0E1-A675-4BC1-BB67-6AD4219A2EB2}"/>
              </a:ext>
            </a:extLst>
          </p:cNvPr>
          <p:cNvCxnSpPr>
            <a:cxnSpLocks/>
          </p:cNvCxnSpPr>
          <p:nvPr/>
        </p:nvCxnSpPr>
        <p:spPr>
          <a:xfrm>
            <a:off x="5264508" y="5635773"/>
            <a:ext cx="421817" cy="53579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1219E91C-9501-4CED-9903-10AE42F991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4" t="8514" r="9427" b="5123"/>
          <a:stretch/>
        </p:blipFill>
        <p:spPr>
          <a:xfrm>
            <a:off x="5897231" y="2994027"/>
            <a:ext cx="5640166" cy="312300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3F60FF4-4D06-4662-A430-94B7A95A6D97}"/>
              </a:ext>
            </a:extLst>
          </p:cNvPr>
          <p:cNvSpPr txBox="1"/>
          <p:nvPr/>
        </p:nvSpPr>
        <p:spPr>
          <a:xfrm>
            <a:off x="1000569" y="1936649"/>
            <a:ext cx="7196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5"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Boxplot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이용한 산업별 누적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당기순이익 증감률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데이터의 분포 시각화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산업별 기업들의 당기순이익 증감률 분포를 확인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그래프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그래프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7C8A46-1293-4E90-97CC-C38022E3B4C7}"/>
              </a:ext>
            </a:extLst>
          </p:cNvPr>
          <p:cNvSpPr txBox="1"/>
          <p:nvPr/>
        </p:nvSpPr>
        <p:spPr>
          <a:xfrm>
            <a:off x="1758846" y="5621851"/>
            <a:ext cx="24479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그래프 </a:t>
            </a:r>
            <a:r>
              <a:rPr lang="en-US" altLang="ko-KR" sz="700" dirty="0"/>
              <a:t>4.  </a:t>
            </a:r>
            <a:r>
              <a:rPr lang="ko-KR" altLang="en-US" sz="700" dirty="0"/>
              <a:t>산업별 누적 당기순이익 증감률 분포 그래프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72F384-E975-48D3-9774-E24EB885C984}"/>
              </a:ext>
            </a:extLst>
          </p:cNvPr>
          <p:cNvSpPr txBox="1"/>
          <p:nvPr/>
        </p:nvSpPr>
        <p:spPr>
          <a:xfrm>
            <a:off x="7751795" y="6259657"/>
            <a:ext cx="22941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그래프 </a:t>
            </a:r>
            <a:r>
              <a:rPr lang="en-US" altLang="ko-KR" sz="700" dirty="0"/>
              <a:t>5. </a:t>
            </a:r>
            <a:r>
              <a:rPr lang="ko-KR" altLang="en-US" sz="700" dirty="0"/>
              <a:t>빨간 박스 안의 그래프를 확대한 그래프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CB6CA2C-B225-4357-884B-059915636B7E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42" name="그룹 64">
              <a:extLst>
                <a:ext uri="{FF2B5EF4-FFF2-40B4-BE49-F238E27FC236}">
                  <a16:creationId xmlns:a16="http://schemas.microsoft.com/office/drawing/2014/main" id="{A93F5D1E-ED1F-41FA-8974-0490CC31E9EE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5" name="사각형: 둥근 모서리 65">
                <a:extLst>
                  <a:ext uri="{FF2B5EF4-FFF2-40B4-BE49-F238E27FC236}">
                    <a16:creationId xmlns:a16="http://schemas.microsoft.com/office/drawing/2014/main" id="{28AEC657-6959-43D9-9B1A-62EEFC3BFFA0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7" name="그룹 66">
                <a:extLst>
                  <a:ext uri="{FF2B5EF4-FFF2-40B4-BE49-F238E27FC236}">
                    <a16:creationId xmlns:a16="http://schemas.microsoft.com/office/drawing/2014/main" id="{AA862B37-DC1D-4E66-944E-32EE5C56A9DE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53" name="타원 68">
                  <a:extLst>
                    <a:ext uri="{FF2B5EF4-FFF2-40B4-BE49-F238E27FC236}">
                      <a16:creationId xmlns:a16="http://schemas.microsoft.com/office/drawing/2014/main" id="{12D72214-63C5-4010-A028-F9C0659E3CB5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54" name="Group 28">
                  <a:extLst>
                    <a:ext uri="{FF2B5EF4-FFF2-40B4-BE49-F238E27FC236}">
                      <a16:creationId xmlns:a16="http://schemas.microsoft.com/office/drawing/2014/main" id="{5CB8012C-1465-4DF2-B7C9-C65B613F023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55" name="Freeform 30">
                    <a:extLst>
                      <a:ext uri="{FF2B5EF4-FFF2-40B4-BE49-F238E27FC236}">
                        <a16:creationId xmlns:a16="http://schemas.microsoft.com/office/drawing/2014/main" id="{5A9DE948-A2B3-41A4-B0A3-E11B63D18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56" name="Freeform 31">
                    <a:extLst>
                      <a:ext uri="{FF2B5EF4-FFF2-40B4-BE49-F238E27FC236}">
                        <a16:creationId xmlns:a16="http://schemas.microsoft.com/office/drawing/2014/main" id="{5B8688FD-0AC3-4B3C-8304-C93398A3FB1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52" name="직각 삼각형 67">
                <a:extLst>
                  <a:ext uri="{FF2B5EF4-FFF2-40B4-BE49-F238E27FC236}">
                    <a16:creationId xmlns:a16="http://schemas.microsoft.com/office/drawing/2014/main" id="{0BF373AF-7947-47E4-A26B-132A45681A6D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직사각형 72">
              <a:extLst>
                <a:ext uri="{FF2B5EF4-FFF2-40B4-BE49-F238E27FC236}">
                  <a16:creationId xmlns:a16="http://schemas.microsoft.com/office/drawing/2014/main" id="{0C59AF05-C6EE-43DF-B0B4-B713E6ABBAF0}"/>
                </a:ext>
              </a:extLst>
            </p:cNvPr>
            <p:cNvSpPr/>
            <p:nvPr/>
          </p:nvSpPr>
          <p:spPr>
            <a:xfrm>
              <a:off x="2308082" y="1236149"/>
              <a:ext cx="142519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데이터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EDA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4" name="직사각형 72">
              <a:extLst>
                <a:ext uri="{FF2B5EF4-FFF2-40B4-BE49-F238E27FC236}">
                  <a16:creationId xmlns:a16="http://schemas.microsoft.com/office/drawing/2014/main" id="{D2BEFACA-AE93-44AF-91CE-0234EB75C23F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64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059DB-DDC2-482B-B3AD-ADBEBFA1796B}"/>
              </a:ext>
            </a:extLst>
          </p:cNvPr>
          <p:cNvSpPr txBox="1"/>
          <p:nvPr/>
        </p:nvSpPr>
        <p:spPr>
          <a:xfrm>
            <a:off x="1000569" y="1936649"/>
            <a:ext cx="68932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6"/>
            </a:pP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누적 당기순이익 증감률을 기준으로 분석할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상위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하위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600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개 산업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선정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00100" lvl="1" indent="-342900">
              <a:buFont typeface="+mj-ea"/>
              <a:buAutoNum type="circleNumDbPlain"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상위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하위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산업 우선 선정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00100" lvl="1" indent="-342900">
              <a:buFont typeface="+mj-ea"/>
              <a:buAutoNum type="circleNumDbPlain"/>
            </a:pP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코로나의 영향을 받은 산업의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Boxplot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분포는 넓은 범위에 분포한다고 가정</a:t>
            </a: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00100" lvl="1" indent="-342900">
              <a:buFont typeface="+mj-ea"/>
              <a:buAutoNum type="circleNumDbPlain"/>
            </a:pPr>
            <a:endParaRPr lang="en-US" altLang="ko-KR" sz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산업 중 좁은 범위에 분포하는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산업을 제외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83724-4467-4CBF-9A05-442B3ADB83EA}"/>
              </a:ext>
            </a:extLst>
          </p:cNvPr>
          <p:cNvSpPr txBox="1"/>
          <p:nvPr/>
        </p:nvSpPr>
        <p:spPr>
          <a:xfrm>
            <a:off x="7483434" y="3651591"/>
            <a:ext cx="4325543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최종 선정한 산업</a:t>
            </a:r>
            <a:endParaRPr lang="en-US" altLang="ko-KR" b="1" dirty="0"/>
          </a:p>
          <a:p>
            <a:endParaRPr lang="en-US" altLang="ko-KR" sz="1400" b="1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Top 3 industry</a:t>
            </a:r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59,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 err="1"/>
              <a:t>영상ㆍ오디오</a:t>
            </a:r>
            <a:r>
              <a:rPr lang="ko-KR" altLang="en-US" sz="1400" spc="-150" dirty="0"/>
              <a:t> 기록물 제작 및 </a:t>
            </a:r>
            <a:r>
              <a:rPr lang="ko-KR" altLang="en-US" sz="1400" spc="-150" dirty="0" err="1"/>
              <a:t>배급업</a:t>
            </a:r>
            <a:endParaRPr lang="ko-KR" altLang="en-US" sz="1400" spc="-150" dirty="0"/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70,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연구개발업</a:t>
            </a:r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29,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기타 기계 및 장비 제조업</a:t>
            </a:r>
          </a:p>
          <a:p>
            <a:pPr marL="180000"/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Bottom 3 industry</a:t>
            </a:r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51,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항공 운송업</a:t>
            </a:r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14,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의복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의복 액세서리 및 모피제품 제조업</a:t>
            </a:r>
          </a:p>
          <a:p>
            <a:pPr marL="180000"/>
            <a:r>
              <a:rPr lang="ko-KR" altLang="en-US" sz="1400" spc="-150" dirty="0"/>
              <a:t>코드 </a:t>
            </a:r>
            <a:r>
              <a:rPr lang="en-US" altLang="ko-KR" sz="1400" spc="-150" dirty="0"/>
              <a:t>: </a:t>
            </a:r>
            <a:r>
              <a:rPr lang="en-US" altLang="ko-KR" sz="1400" dirty="0"/>
              <a:t>49, </a:t>
            </a:r>
            <a:r>
              <a:rPr lang="ko-KR" altLang="en-US" sz="1400" spc="-150" dirty="0"/>
              <a:t>업종 </a:t>
            </a:r>
            <a:r>
              <a:rPr lang="en-US" altLang="ko-KR" sz="1400" spc="-150" dirty="0"/>
              <a:t>: </a:t>
            </a:r>
            <a:r>
              <a:rPr lang="ko-KR" altLang="en-US" sz="1400" spc="-150" dirty="0"/>
              <a:t>육상운송 및 파이프라인 운송업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C7FFA6-A1A1-476D-9A80-30EA25553D98}"/>
              </a:ext>
            </a:extLst>
          </p:cNvPr>
          <p:cNvGrpSpPr/>
          <p:nvPr/>
        </p:nvGrpSpPr>
        <p:grpSpPr>
          <a:xfrm>
            <a:off x="748516" y="3444898"/>
            <a:ext cx="6286590" cy="3045453"/>
            <a:chOff x="748516" y="3444898"/>
            <a:chExt cx="6286590" cy="304545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2C8FCFB-89C4-4BC2-9032-E72A0A774BDD}"/>
                </a:ext>
              </a:extLst>
            </p:cNvPr>
            <p:cNvGrpSpPr/>
            <p:nvPr/>
          </p:nvGrpSpPr>
          <p:grpSpPr>
            <a:xfrm>
              <a:off x="748516" y="3444898"/>
              <a:ext cx="6286590" cy="2829500"/>
              <a:chOff x="748516" y="3444898"/>
              <a:chExt cx="6286590" cy="282950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0BF1BD6-2B55-4A05-82FD-9FC091116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8516" y="3444898"/>
                <a:ext cx="3092031" cy="28295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0CEFB14-A6FD-4E0B-BDD2-F525F76E7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4687" y="3444898"/>
                <a:ext cx="3040419" cy="282950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97778E-3685-4D29-AD0D-CFBED70B9BBC}"/>
                </a:ext>
              </a:extLst>
            </p:cNvPr>
            <p:cNvSpPr txBox="1"/>
            <p:nvPr/>
          </p:nvSpPr>
          <p:spPr>
            <a:xfrm>
              <a:off x="2433347" y="6290296"/>
              <a:ext cx="291692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그래프 </a:t>
              </a:r>
              <a:r>
                <a:rPr lang="en-US" altLang="ko-KR" sz="700" dirty="0"/>
                <a:t>6.  </a:t>
              </a:r>
              <a:r>
                <a:rPr lang="ko-KR" altLang="en-US" sz="700" dirty="0"/>
                <a:t>누적 당기순이익 증감률 기준 상위</a:t>
              </a:r>
              <a:r>
                <a:rPr lang="en-US" altLang="ko-KR" sz="700" dirty="0"/>
                <a:t>, </a:t>
              </a:r>
              <a:r>
                <a:rPr lang="ko-KR" altLang="en-US" sz="700" dirty="0"/>
                <a:t>하위 </a:t>
              </a:r>
              <a:r>
                <a:rPr lang="en-US" altLang="ko-KR" sz="700" dirty="0"/>
                <a:t>5</a:t>
              </a:r>
              <a:r>
                <a:rPr lang="ko-KR" altLang="en-US" sz="700" dirty="0"/>
                <a:t>개 산업 시각화</a:t>
              </a: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5AAD37C-5005-4AC3-BB00-015667032F8F}"/>
              </a:ext>
            </a:extLst>
          </p:cNvPr>
          <p:cNvSpPr/>
          <p:nvPr/>
        </p:nvSpPr>
        <p:spPr>
          <a:xfrm>
            <a:off x="7106870" y="4509466"/>
            <a:ext cx="304800" cy="777240"/>
          </a:xfrm>
          <a:prstGeom prst="rightArrow">
            <a:avLst/>
          </a:prstGeom>
          <a:solidFill>
            <a:srgbClr val="F4EAE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323A024-8E4C-49BF-A797-9030DF02CF1A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9" name="그룹 64">
              <a:extLst>
                <a:ext uri="{FF2B5EF4-FFF2-40B4-BE49-F238E27FC236}">
                  <a16:creationId xmlns:a16="http://schemas.microsoft.com/office/drawing/2014/main" id="{75FF5803-0A20-4B8F-98DF-2570B041DB2F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2" name="사각형: 둥근 모서리 65">
                <a:extLst>
                  <a:ext uri="{FF2B5EF4-FFF2-40B4-BE49-F238E27FC236}">
                    <a16:creationId xmlns:a16="http://schemas.microsoft.com/office/drawing/2014/main" id="{E11E09C0-084C-4824-AE30-FE7F9D34E16A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3" name="그룹 66">
                <a:extLst>
                  <a:ext uri="{FF2B5EF4-FFF2-40B4-BE49-F238E27FC236}">
                    <a16:creationId xmlns:a16="http://schemas.microsoft.com/office/drawing/2014/main" id="{8631A646-30AD-45B8-9ACF-01D97693A55F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5" name="타원 68">
                  <a:extLst>
                    <a:ext uri="{FF2B5EF4-FFF2-40B4-BE49-F238E27FC236}">
                      <a16:creationId xmlns:a16="http://schemas.microsoft.com/office/drawing/2014/main" id="{E8DD9C50-5318-4DAB-A578-10D42ADD6B51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6" name="Group 28">
                  <a:extLst>
                    <a:ext uri="{FF2B5EF4-FFF2-40B4-BE49-F238E27FC236}">
                      <a16:creationId xmlns:a16="http://schemas.microsoft.com/office/drawing/2014/main" id="{548B706D-23AB-435A-AA94-4B7B25D48A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7" name="Freeform 30">
                    <a:extLst>
                      <a:ext uri="{FF2B5EF4-FFF2-40B4-BE49-F238E27FC236}">
                        <a16:creationId xmlns:a16="http://schemas.microsoft.com/office/drawing/2014/main" id="{B44E4E7D-B7AC-45C3-9CFC-4D4F71BD5A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8" name="Freeform 31">
                    <a:extLst>
                      <a:ext uri="{FF2B5EF4-FFF2-40B4-BE49-F238E27FC236}">
                        <a16:creationId xmlns:a16="http://schemas.microsoft.com/office/drawing/2014/main" id="{A6C26B6C-B180-4738-A750-8D14C78BDE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4" name="직각 삼각형 67">
                <a:extLst>
                  <a:ext uri="{FF2B5EF4-FFF2-40B4-BE49-F238E27FC236}">
                    <a16:creationId xmlns:a16="http://schemas.microsoft.com/office/drawing/2014/main" id="{3EF63F1B-6CB4-439F-97CA-D60D6D5E9B0C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72">
              <a:extLst>
                <a:ext uri="{FF2B5EF4-FFF2-40B4-BE49-F238E27FC236}">
                  <a16:creationId xmlns:a16="http://schemas.microsoft.com/office/drawing/2014/main" id="{895FA7D6-D3F2-4689-9956-45ACB935B953}"/>
                </a:ext>
              </a:extLst>
            </p:cNvPr>
            <p:cNvSpPr/>
            <p:nvPr/>
          </p:nvSpPr>
          <p:spPr>
            <a:xfrm>
              <a:off x="2308082" y="1236149"/>
              <a:ext cx="142519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데이터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EDA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41" name="직사각형 72">
              <a:extLst>
                <a:ext uri="{FF2B5EF4-FFF2-40B4-BE49-F238E27FC236}">
                  <a16:creationId xmlns:a16="http://schemas.microsoft.com/office/drawing/2014/main" id="{15B98C12-653A-47EC-8F40-13C03AAA1AE0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785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F60FF4-4D06-4662-A430-94B7A95A6D97}"/>
              </a:ext>
            </a:extLst>
          </p:cNvPr>
          <p:cNvSpPr txBox="1"/>
          <p:nvPr/>
        </p:nvSpPr>
        <p:spPr>
          <a:xfrm>
            <a:off x="1000569" y="1936649"/>
            <a:ext cx="5161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 startAt="7"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매출액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당기순이익 기준 상위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하위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산업 정리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4FE8460-8761-45B3-B92D-16802AAFB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573720"/>
              </p:ext>
            </p:extLst>
          </p:nvPr>
        </p:nvGraphicFramePr>
        <p:xfrm>
          <a:off x="782319" y="2692121"/>
          <a:ext cx="5040000" cy="1296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042140094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4883763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pc="-150" dirty="0" err="1"/>
                        <a:t>산업명</a:t>
                      </a:r>
                      <a:endParaRPr lang="ko-KR" altLang="en-US" sz="1400" spc="-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pc="-150" dirty="0"/>
                        <a:t>누적 </a:t>
                      </a:r>
                      <a:r>
                        <a:rPr lang="ko-KR" altLang="en-US" sz="1400" spc="-150" dirty="0">
                          <a:solidFill>
                            <a:srgbClr val="FF0000"/>
                          </a:solidFill>
                        </a:rPr>
                        <a:t>매출액</a:t>
                      </a:r>
                      <a:r>
                        <a:rPr lang="ko-KR" altLang="en-US" sz="1400" spc="-150" dirty="0"/>
                        <a:t> 증가율</a:t>
                      </a:r>
                      <a:r>
                        <a:rPr lang="en-US" altLang="ko-KR" sz="1400" spc="-150" dirty="0"/>
                        <a:t>(3</a:t>
                      </a:r>
                      <a:r>
                        <a:rPr lang="ko-KR" altLang="en-US" sz="1400" spc="-150" dirty="0" err="1"/>
                        <a:t>사분위</a:t>
                      </a:r>
                      <a:r>
                        <a:rPr lang="ko-KR" altLang="en-US" sz="1400" spc="-150" dirty="0"/>
                        <a:t> 값</a:t>
                      </a:r>
                      <a:r>
                        <a:rPr lang="en-US" altLang="ko-KR" sz="1400" spc="-150" dirty="0"/>
                        <a:t>)</a:t>
                      </a:r>
                      <a:endParaRPr lang="ko-KR" altLang="en-US" sz="1400" spc="-1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484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150" dirty="0"/>
                        <a:t>연구개발업</a:t>
                      </a:r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32.07%</a:t>
                      </a:r>
                      <a:endParaRPr lang="ko-KR" altLang="en-US" sz="1200" spc="0" dirty="0"/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361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/>
                        <a:t>기타 기계 및 장비 제조업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30.41%</a:t>
                      </a:r>
                      <a:endParaRPr lang="ko-KR" altLang="en-US" sz="12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826557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/>
                        <a:t>의료용 물질 및 의약품 제조업</a:t>
                      </a:r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27.07%</a:t>
                      </a:r>
                      <a:endParaRPr lang="ko-KR" altLang="en-US" sz="1200" spc="0" dirty="0"/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921586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7B4BE9A-9EC1-473F-8B7D-EE06C667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16672"/>
              </p:ext>
            </p:extLst>
          </p:nvPr>
        </p:nvGraphicFramePr>
        <p:xfrm>
          <a:off x="782319" y="4499648"/>
          <a:ext cx="5040000" cy="1296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342236381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39949089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50" dirty="0" err="1"/>
                        <a:t>산업명</a:t>
                      </a:r>
                      <a:endParaRPr lang="ko-KR" altLang="en-US" sz="1400" spc="-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50" dirty="0"/>
                        <a:t>누적 </a:t>
                      </a:r>
                      <a:r>
                        <a:rPr lang="ko-KR" altLang="en-US" sz="1400" spc="-150" dirty="0">
                          <a:solidFill>
                            <a:srgbClr val="FF0000"/>
                          </a:solidFill>
                        </a:rPr>
                        <a:t>매출액</a:t>
                      </a:r>
                      <a:r>
                        <a:rPr lang="ko-KR" altLang="en-US" sz="1400" spc="-150" dirty="0"/>
                        <a:t> 감소율</a:t>
                      </a:r>
                      <a:r>
                        <a:rPr lang="en-US" altLang="ko-KR" sz="1400" spc="-150" dirty="0"/>
                        <a:t>(3</a:t>
                      </a:r>
                      <a:r>
                        <a:rPr lang="ko-KR" altLang="en-US" sz="1400" spc="-150" dirty="0" err="1"/>
                        <a:t>사분위</a:t>
                      </a:r>
                      <a:r>
                        <a:rPr lang="ko-KR" altLang="en-US" sz="1400" spc="-150" dirty="0"/>
                        <a:t> 값</a:t>
                      </a:r>
                      <a:r>
                        <a:rPr lang="en-US" altLang="ko-KR" sz="1400" spc="-150" dirty="0"/>
                        <a:t>)</a:t>
                      </a:r>
                      <a:endParaRPr lang="ko-KR" altLang="en-US" sz="1400" spc="-1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4494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/>
                        <a:t>항공 운송업</a:t>
                      </a:r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-46.29%</a:t>
                      </a:r>
                      <a:endParaRPr lang="ko-KR" altLang="en-US" sz="1200" spc="0" dirty="0"/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97295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/>
                        <a:t>비금속 광물제품 제조업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-3.59%</a:t>
                      </a:r>
                      <a:endParaRPr lang="ko-KR" altLang="en-US" sz="12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16052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/>
                        <a:t>자동차 및 트레일러 제조업</a:t>
                      </a:r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-2.46%</a:t>
                      </a:r>
                      <a:endParaRPr lang="ko-KR" altLang="en-US" sz="1200" spc="0" dirty="0"/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64765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E76BBC4-B869-44A3-94C5-37851AEA8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736876"/>
              </p:ext>
            </p:extLst>
          </p:nvPr>
        </p:nvGraphicFramePr>
        <p:xfrm>
          <a:off x="6225681" y="2694382"/>
          <a:ext cx="5184000" cy="1296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042140094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14883763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50" dirty="0" err="1"/>
                        <a:t>산업명</a:t>
                      </a:r>
                      <a:endParaRPr lang="ko-KR" altLang="en-US" sz="1400" spc="-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pc="-150" dirty="0"/>
                        <a:t>누적 </a:t>
                      </a:r>
                      <a:r>
                        <a:rPr lang="ko-KR" altLang="en-US" sz="1400" spc="-150" dirty="0">
                          <a:solidFill>
                            <a:srgbClr val="FF0000"/>
                          </a:solidFill>
                        </a:rPr>
                        <a:t>당기순이익</a:t>
                      </a:r>
                      <a:r>
                        <a:rPr lang="ko-KR" altLang="en-US" sz="1400" spc="-150" dirty="0"/>
                        <a:t> 증가율</a:t>
                      </a:r>
                      <a:r>
                        <a:rPr lang="en-US" altLang="ko-KR" sz="1400" spc="-150" dirty="0"/>
                        <a:t>(3</a:t>
                      </a:r>
                      <a:r>
                        <a:rPr lang="ko-KR" altLang="en-US" sz="1400" spc="-150" dirty="0" err="1"/>
                        <a:t>사분위</a:t>
                      </a:r>
                      <a:r>
                        <a:rPr lang="ko-KR" altLang="en-US" sz="1400" spc="-150" dirty="0"/>
                        <a:t> 값</a:t>
                      </a:r>
                      <a:r>
                        <a:rPr lang="en-US" altLang="ko-KR" sz="1400" spc="-150" dirty="0"/>
                        <a:t>)</a:t>
                      </a:r>
                      <a:endParaRPr lang="ko-KR" altLang="en-US" sz="1400" spc="-1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484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/>
                        <a:t>연구개발업</a:t>
                      </a:r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88.94%</a:t>
                      </a:r>
                      <a:endParaRPr lang="ko-KR" altLang="en-US" sz="1200" spc="0" dirty="0"/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361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/>
                        <a:t>기타 기계 및 장비 제조업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79.97%</a:t>
                      </a:r>
                      <a:endParaRPr lang="ko-KR" altLang="en-US" sz="12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826557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 err="1"/>
                        <a:t>영상ㆍ오디오</a:t>
                      </a:r>
                      <a:r>
                        <a:rPr lang="ko-KR" altLang="en-US" sz="1200" spc="-150" dirty="0"/>
                        <a:t> 기록물 제작 및 </a:t>
                      </a:r>
                      <a:r>
                        <a:rPr lang="ko-KR" altLang="en-US" sz="1200" spc="-150" dirty="0" err="1"/>
                        <a:t>배급업</a:t>
                      </a:r>
                      <a:endParaRPr lang="ko-KR" altLang="en-US" sz="1200" spc="-150" dirty="0"/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138.40%</a:t>
                      </a:r>
                      <a:endParaRPr lang="ko-KR" altLang="en-US" sz="1200" spc="0" dirty="0"/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921586"/>
                  </a:ext>
                </a:extLst>
              </a:tr>
            </a:tbl>
          </a:graphicData>
        </a:graphic>
      </p:graphicFrame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35FBFEFA-A40C-46C0-93DC-F7D384585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253498"/>
              </p:ext>
            </p:extLst>
          </p:nvPr>
        </p:nvGraphicFramePr>
        <p:xfrm>
          <a:off x="6225681" y="4499648"/>
          <a:ext cx="5184000" cy="12960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2042140094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14883763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50" dirty="0" err="1"/>
                        <a:t>산업명</a:t>
                      </a:r>
                      <a:endParaRPr lang="ko-KR" altLang="en-US" sz="1400" spc="-1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pc="-150" dirty="0"/>
                        <a:t>누적 </a:t>
                      </a:r>
                      <a:r>
                        <a:rPr lang="ko-KR" altLang="en-US" sz="1400" spc="-150" dirty="0">
                          <a:solidFill>
                            <a:srgbClr val="FF0000"/>
                          </a:solidFill>
                        </a:rPr>
                        <a:t>당기순이익</a:t>
                      </a:r>
                      <a:r>
                        <a:rPr lang="ko-KR" altLang="en-US" sz="1400" spc="-150" dirty="0"/>
                        <a:t> 감소율</a:t>
                      </a:r>
                      <a:r>
                        <a:rPr lang="en-US" altLang="ko-KR" sz="1400" spc="-150" dirty="0"/>
                        <a:t>(3</a:t>
                      </a:r>
                      <a:r>
                        <a:rPr lang="ko-KR" altLang="en-US" sz="1400" spc="-150" dirty="0" err="1"/>
                        <a:t>사분위</a:t>
                      </a:r>
                      <a:r>
                        <a:rPr lang="ko-KR" altLang="en-US" sz="1400" spc="-150" dirty="0"/>
                        <a:t> 값</a:t>
                      </a:r>
                      <a:r>
                        <a:rPr lang="en-US" altLang="ko-KR" sz="1400" spc="-150" dirty="0"/>
                        <a:t>)</a:t>
                      </a:r>
                      <a:endParaRPr lang="ko-KR" altLang="en-US" sz="1400" spc="-1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7484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/>
                        <a:t>항공 운송업</a:t>
                      </a:r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-90.86%</a:t>
                      </a:r>
                      <a:endParaRPr lang="ko-KR" altLang="en-US" sz="1200" spc="0" dirty="0"/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3615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/>
                        <a:t>의복</a:t>
                      </a:r>
                      <a:r>
                        <a:rPr lang="en-US" altLang="ko-KR" sz="1200" spc="-150" dirty="0"/>
                        <a:t>, </a:t>
                      </a:r>
                      <a:r>
                        <a:rPr lang="ko-KR" altLang="en-US" sz="1200" spc="-150" dirty="0"/>
                        <a:t>의복 액세서리 및 모피제품 제조업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-4.20%</a:t>
                      </a:r>
                      <a:endParaRPr lang="ko-KR" altLang="en-US" sz="12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826557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pc="-150" dirty="0"/>
                        <a:t>육상운송 및 파이프라인 운송업</a:t>
                      </a:r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0" dirty="0"/>
                        <a:t>-1.11%</a:t>
                      </a:r>
                      <a:endParaRPr lang="ko-KR" altLang="en-US" sz="1200" spc="0" dirty="0"/>
                    </a:p>
                  </a:txBody>
                  <a:tcPr anchor="ctr">
                    <a:solidFill>
                      <a:srgbClr val="F4E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921586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B93DDFA8-822A-477E-BE7C-94DC865963D6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7" name="그룹 64">
              <a:extLst>
                <a:ext uri="{FF2B5EF4-FFF2-40B4-BE49-F238E27FC236}">
                  <a16:creationId xmlns:a16="http://schemas.microsoft.com/office/drawing/2014/main" id="{47029055-640C-4435-B71D-8E6E45E8B646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0" name="사각형: 둥근 모서리 65">
                <a:extLst>
                  <a:ext uri="{FF2B5EF4-FFF2-40B4-BE49-F238E27FC236}">
                    <a16:creationId xmlns:a16="http://schemas.microsoft.com/office/drawing/2014/main" id="{C0A2AE77-964F-4605-8A63-F83CCED5A0C9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그룹 66">
                <a:extLst>
                  <a:ext uri="{FF2B5EF4-FFF2-40B4-BE49-F238E27FC236}">
                    <a16:creationId xmlns:a16="http://schemas.microsoft.com/office/drawing/2014/main" id="{89DAB650-DDA1-48E8-BB56-9BC63FE70813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3" name="타원 68">
                  <a:extLst>
                    <a:ext uri="{FF2B5EF4-FFF2-40B4-BE49-F238E27FC236}">
                      <a16:creationId xmlns:a16="http://schemas.microsoft.com/office/drawing/2014/main" id="{ABE2CFA1-09C1-42A9-A286-A38BCED27DF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4" name="Group 28">
                  <a:extLst>
                    <a:ext uri="{FF2B5EF4-FFF2-40B4-BE49-F238E27FC236}">
                      <a16:creationId xmlns:a16="http://schemas.microsoft.com/office/drawing/2014/main" id="{F06FABBB-2487-4A45-84A1-1879329C44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5" name="Freeform 30">
                    <a:extLst>
                      <a:ext uri="{FF2B5EF4-FFF2-40B4-BE49-F238E27FC236}">
                        <a16:creationId xmlns:a16="http://schemas.microsoft.com/office/drawing/2014/main" id="{B92ED21B-E9C4-4BE4-BA35-02C631FFD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6" name="Freeform 31">
                    <a:extLst>
                      <a:ext uri="{FF2B5EF4-FFF2-40B4-BE49-F238E27FC236}">
                        <a16:creationId xmlns:a16="http://schemas.microsoft.com/office/drawing/2014/main" id="{D9C0469A-3EAF-40E3-B648-C7AF39F2F6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2" name="직각 삼각형 67">
                <a:extLst>
                  <a:ext uri="{FF2B5EF4-FFF2-40B4-BE49-F238E27FC236}">
                    <a16:creationId xmlns:a16="http://schemas.microsoft.com/office/drawing/2014/main" id="{0C4F91F1-5DE8-4544-9A8C-852B78DB24B8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직사각형 72">
              <a:extLst>
                <a:ext uri="{FF2B5EF4-FFF2-40B4-BE49-F238E27FC236}">
                  <a16:creationId xmlns:a16="http://schemas.microsoft.com/office/drawing/2014/main" id="{4B73C2F2-D206-4506-9B35-3F8C07E14DF4}"/>
                </a:ext>
              </a:extLst>
            </p:cNvPr>
            <p:cNvSpPr/>
            <p:nvPr/>
          </p:nvSpPr>
          <p:spPr>
            <a:xfrm>
              <a:off x="2308082" y="1236149"/>
              <a:ext cx="142519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데이터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EDA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9" name="직사각형 72">
              <a:extLst>
                <a:ext uri="{FF2B5EF4-FFF2-40B4-BE49-F238E27FC236}">
                  <a16:creationId xmlns:a16="http://schemas.microsoft.com/office/drawing/2014/main" id="{9C7202D4-AAAA-4941-8658-287601D542A7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758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93DDFA8-822A-477E-BE7C-94DC865963D6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7" name="그룹 64">
              <a:extLst>
                <a:ext uri="{FF2B5EF4-FFF2-40B4-BE49-F238E27FC236}">
                  <a16:creationId xmlns:a16="http://schemas.microsoft.com/office/drawing/2014/main" id="{47029055-640C-4435-B71D-8E6E45E8B646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0" name="사각형: 둥근 모서리 65">
                <a:extLst>
                  <a:ext uri="{FF2B5EF4-FFF2-40B4-BE49-F238E27FC236}">
                    <a16:creationId xmlns:a16="http://schemas.microsoft.com/office/drawing/2014/main" id="{C0A2AE77-964F-4605-8A63-F83CCED5A0C9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그룹 66">
                <a:extLst>
                  <a:ext uri="{FF2B5EF4-FFF2-40B4-BE49-F238E27FC236}">
                    <a16:creationId xmlns:a16="http://schemas.microsoft.com/office/drawing/2014/main" id="{89DAB650-DDA1-48E8-BB56-9BC63FE70813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3" name="타원 68">
                  <a:extLst>
                    <a:ext uri="{FF2B5EF4-FFF2-40B4-BE49-F238E27FC236}">
                      <a16:creationId xmlns:a16="http://schemas.microsoft.com/office/drawing/2014/main" id="{ABE2CFA1-09C1-42A9-A286-A38BCED27DF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4" name="Group 28">
                  <a:extLst>
                    <a:ext uri="{FF2B5EF4-FFF2-40B4-BE49-F238E27FC236}">
                      <a16:creationId xmlns:a16="http://schemas.microsoft.com/office/drawing/2014/main" id="{F06FABBB-2487-4A45-84A1-1879329C44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5" name="Freeform 30">
                    <a:extLst>
                      <a:ext uri="{FF2B5EF4-FFF2-40B4-BE49-F238E27FC236}">
                        <a16:creationId xmlns:a16="http://schemas.microsoft.com/office/drawing/2014/main" id="{B92ED21B-E9C4-4BE4-BA35-02C631FFD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6" name="Freeform 31">
                    <a:extLst>
                      <a:ext uri="{FF2B5EF4-FFF2-40B4-BE49-F238E27FC236}">
                        <a16:creationId xmlns:a16="http://schemas.microsoft.com/office/drawing/2014/main" id="{D9C0469A-3EAF-40E3-B648-C7AF39F2F6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2" name="직각 삼각형 67">
                <a:extLst>
                  <a:ext uri="{FF2B5EF4-FFF2-40B4-BE49-F238E27FC236}">
                    <a16:creationId xmlns:a16="http://schemas.microsoft.com/office/drawing/2014/main" id="{0C4F91F1-5DE8-4544-9A8C-852B78DB24B8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직사각형 72">
              <a:extLst>
                <a:ext uri="{FF2B5EF4-FFF2-40B4-BE49-F238E27FC236}">
                  <a16:creationId xmlns:a16="http://schemas.microsoft.com/office/drawing/2014/main" id="{4B73C2F2-D206-4506-9B35-3F8C07E14DF4}"/>
                </a:ext>
              </a:extLst>
            </p:cNvPr>
            <p:cNvSpPr/>
            <p:nvPr/>
          </p:nvSpPr>
          <p:spPr>
            <a:xfrm>
              <a:off x="2308080" y="1236149"/>
              <a:ext cx="226183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결과 도출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– 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매출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/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상위</a:t>
              </a:r>
            </a:p>
          </p:txBody>
        </p:sp>
        <p:sp>
          <p:nvSpPr>
            <p:cNvPr id="39" name="직사각형 72">
              <a:extLst>
                <a:ext uri="{FF2B5EF4-FFF2-40B4-BE49-F238E27FC236}">
                  <a16:creationId xmlns:a16="http://schemas.microsoft.com/office/drawing/2014/main" id="{9C7202D4-AAAA-4941-8658-287601D542A7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1B1A6CC-9E30-4EAF-93A3-32D0EFACE97D}"/>
              </a:ext>
            </a:extLst>
          </p:cNvPr>
          <p:cNvGrpSpPr/>
          <p:nvPr/>
        </p:nvGrpSpPr>
        <p:grpSpPr>
          <a:xfrm>
            <a:off x="1459587" y="2192153"/>
            <a:ext cx="9272826" cy="1655271"/>
            <a:chOff x="1005205" y="2198877"/>
            <a:chExt cx="9272826" cy="1655271"/>
          </a:xfrm>
        </p:grpSpPr>
        <p:sp>
          <p:nvSpPr>
            <p:cNvPr id="20" name="Rectangle 19"/>
            <p:cNvSpPr/>
            <p:nvPr/>
          </p:nvSpPr>
          <p:spPr>
            <a:xfrm>
              <a:off x="2861159" y="2956749"/>
              <a:ext cx="7416872" cy="897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spc="-150" dirty="0">
                  <a:solidFill>
                    <a:srgbClr val="7030A0"/>
                  </a:solidFill>
                </a:rPr>
                <a:t>기업 개요</a:t>
              </a:r>
              <a:r>
                <a:rPr lang="en-US" altLang="ko-KR" sz="1300" spc="-150" dirty="0">
                  <a:solidFill>
                    <a:srgbClr val="7030A0"/>
                  </a:solidFill>
                </a:rPr>
                <a:t>    </a:t>
              </a:r>
              <a:r>
                <a:rPr lang="ko-KR" altLang="en-US" sz="1300" spc="-150" dirty="0">
                  <a:solidFill>
                    <a:schemeClr val="tx1"/>
                  </a:solidFill>
                </a:rPr>
                <a:t>자가 진단</a:t>
              </a:r>
              <a:r>
                <a:rPr lang="en-US" altLang="ko-KR" sz="1300" spc="-150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spc="-150" dirty="0">
                  <a:solidFill>
                    <a:schemeClr val="tx1"/>
                  </a:solidFill>
                </a:rPr>
                <a:t>현장 진단</a:t>
              </a:r>
              <a:r>
                <a:rPr lang="en-US" altLang="ko-KR" sz="1300" spc="-150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spc="-150" dirty="0">
                  <a:solidFill>
                    <a:schemeClr val="tx1"/>
                  </a:solidFill>
                </a:rPr>
                <a:t>다중 진단 등 여러 가지 질병을 진단하는 데 이용하는 제품들을 개발 및 판매</a:t>
              </a:r>
              <a:endParaRPr lang="en-US" altLang="ko-KR" sz="1300" spc="-15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300" spc="-15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spc="-150" dirty="0">
                  <a:solidFill>
                    <a:srgbClr val="7030A0"/>
                  </a:solidFill>
                </a:rPr>
                <a:t>관련 뉴스</a:t>
              </a:r>
              <a:endParaRPr lang="en-US" altLang="ko-KR" sz="1300" spc="-150" dirty="0">
                <a:solidFill>
                  <a:srgbClr val="7030A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000" spc="-150" dirty="0">
                <a:solidFill>
                  <a:schemeClr val="tx1"/>
                </a:solidFill>
              </a:endParaRPr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20.03.31</a:t>
              </a:r>
              <a:r>
                <a:rPr lang="en-US" altLang="ko-KR" sz="1100" dirty="0"/>
                <a:t> </a:t>
              </a:r>
              <a:r>
                <a:rPr lang="en-US" altLang="ko-KR" sz="1100" u="sng" dirty="0" err="1">
                  <a:hlinkClick r:id="rId3"/>
                </a:rPr>
                <a:t>수젠텍</a:t>
              </a:r>
              <a:r>
                <a:rPr lang="en-US" altLang="ko-KR" sz="1100" u="sng" dirty="0">
                  <a:hlinkClick r:id="rId3"/>
                </a:rPr>
                <a:t>, 코로나19 </a:t>
              </a:r>
              <a:r>
                <a:rPr lang="en-US" altLang="ko-KR" sz="1100" u="sng" dirty="0" err="1">
                  <a:hlinkClick r:id="rId3"/>
                </a:rPr>
                <a:t>신속진단키트</a:t>
              </a:r>
              <a:r>
                <a:rPr lang="en-US" altLang="ko-KR" sz="1100" u="sng" dirty="0">
                  <a:hlinkClick r:id="rId3"/>
                </a:rPr>
                <a:t> </a:t>
              </a:r>
              <a:r>
                <a:rPr lang="en-US" altLang="ko-KR" sz="1100" u="sng" dirty="0" err="1">
                  <a:hlinkClick r:id="rId3"/>
                </a:rPr>
                <a:t>유럽</a:t>
              </a:r>
              <a:r>
                <a:rPr lang="en-US" altLang="ko-KR" sz="1100" u="sng" dirty="0">
                  <a:hlinkClick r:id="rId3"/>
                </a:rPr>
                <a:t> 등 20개국 </a:t>
              </a:r>
              <a:r>
                <a:rPr lang="en-US" altLang="ko-KR" sz="1100" u="sng" dirty="0" err="1">
                  <a:hlinkClick r:id="rId3"/>
                </a:rPr>
                <a:t>수출</a:t>
              </a:r>
              <a:r>
                <a:rPr lang="en-US" altLang="ko-KR" sz="1100" u="sng" dirty="0">
                  <a:hlinkClick r:id="rId3"/>
                </a:rPr>
                <a:t> </a:t>
              </a:r>
              <a:r>
                <a:rPr lang="en-US" altLang="ko-KR" sz="1100" u="sng" dirty="0" err="1">
                  <a:hlinkClick r:id="rId3"/>
                </a:rPr>
                <a:t>개시</a:t>
              </a:r>
              <a:endParaRPr lang="en-US" altLang="ko-KR" sz="1100" u="sng" dirty="0"/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20.04.13 </a:t>
              </a:r>
              <a:r>
                <a:rPr lang="en-US" altLang="ko-KR" sz="1100" u="sng" dirty="0" err="1">
                  <a:hlinkClick r:id="rId4"/>
                </a:rPr>
                <a:t>수젠텍</a:t>
              </a:r>
              <a:r>
                <a:rPr lang="en-US" altLang="ko-KR" sz="1100" u="sng" dirty="0">
                  <a:hlinkClick r:id="rId4"/>
                </a:rPr>
                <a:t>, </a:t>
              </a:r>
              <a:r>
                <a:rPr lang="en-US" altLang="ko-KR" sz="1100" u="sng" dirty="0" err="1">
                  <a:hlinkClick r:id="rId4"/>
                </a:rPr>
                <a:t>코로나키트</a:t>
              </a:r>
              <a:r>
                <a:rPr lang="en-US" altLang="ko-KR" sz="1100" u="sng" dirty="0">
                  <a:hlinkClick r:id="rId4"/>
                </a:rPr>
                <a:t> </a:t>
              </a:r>
              <a:r>
                <a:rPr lang="en-US" altLang="ko-KR" sz="1100" u="sng" dirty="0" err="1">
                  <a:hlinkClick r:id="rId4"/>
                </a:rPr>
                <a:t>수출</a:t>
              </a:r>
              <a:r>
                <a:rPr lang="en-US" altLang="ko-KR" sz="1100" u="sng" dirty="0">
                  <a:hlinkClick r:id="rId4"/>
                </a:rPr>
                <a:t> </a:t>
              </a:r>
              <a:r>
                <a:rPr lang="en-US" altLang="ko-KR" sz="1100" u="sng" dirty="0" err="1">
                  <a:hlinkClick r:id="rId4"/>
                </a:rPr>
                <a:t>열흘만에</a:t>
              </a:r>
              <a:r>
                <a:rPr lang="en-US" altLang="ko-KR" sz="1100" u="sng" dirty="0">
                  <a:hlinkClick r:id="rId4"/>
                </a:rPr>
                <a:t> </a:t>
              </a:r>
              <a:r>
                <a:rPr lang="en-US" altLang="ko-KR" sz="1100" u="sng" dirty="0" err="1">
                  <a:hlinkClick r:id="rId4"/>
                </a:rPr>
                <a:t>작년</a:t>
              </a:r>
              <a:r>
                <a:rPr lang="en-US" altLang="ko-KR" sz="1100" u="sng" dirty="0">
                  <a:hlinkClick r:id="rId4"/>
                </a:rPr>
                <a:t> </a:t>
              </a:r>
              <a:r>
                <a:rPr lang="en-US" altLang="ko-KR" sz="1100" u="sng" dirty="0" err="1">
                  <a:hlinkClick r:id="rId4"/>
                </a:rPr>
                <a:t>매출</a:t>
              </a:r>
              <a:r>
                <a:rPr lang="en-US" altLang="ko-KR" sz="1100" u="sng" dirty="0">
                  <a:hlinkClick r:id="rId4"/>
                </a:rPr>
                <a:t> </a:t>
              </a:r>
              <a:r>
                <a:rPr lang="en-US" altLang="ko-KR" sz="1100" u="sng" dirty="0" err="1">
                  <a:hlinkClick r:id="rId4"/>
                </a:rPr>
                <a:t>넘어서</a:t>
              </a:r>
              <a:r>
                <a:rPr lang="en-US" altLang="ko-KR" sz="1100" dirty="0"/>
                <a:t> </a:t>
              </a:r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20.04.20 </a:t>
              </a:r>
              <a:r>
                <a:rPr lang="en-US" altLang="ko-KR" sz="1100" u="sng" dirty="0" err="1">
                  <a:hlinkClick r:id="rId5"/>
                </a:rPr>
                <a:t>수젠텍</a:t>
              </a:r>
              <a:r>
                <a:rPr lang="en-US" altLang="ko-KR" sz="1100" u="sng" dirty="0">
                  <a:hlinkClick r:id="rId5"/>
                </a:rPr>
                <a:t>, </a:t>
              </a:r>
              <a:r>
                <a:rPr lang="en-US" altLang="ko-KR" sz="1100" u="sng" dirty="0" err="1">
                  <a:hlinkClick r:id="rId5"/>
                </a:rPr>
                <a:t>스페인·러시아</a:t>
              </a:r>
              <a:r>
                <a:rPr lang="en-US" altLang="ko-KR" sz="1100" u="sng" dirty="0">
                  <a:hlinkClick r:id="rId5"/>
                </a:rPr>
                <a:t> 등 300억 </a:t>
              </a:r>
              <a:r>
                <a:rPr lang="en-US" altLang="ko-KR" sz="1100" u="sng" dirty="0" err="1">
                  <a:hlinkClick r:id="rId5"/>
                </a:rPr>
                <a:t>규모</a:t>
              </a:r>
              <a:r>
                <a:rPr lang="en-US" altLang="ko-KR" sz="1100" u="sng" dirty="0">
                  <a:hlinkClick r:id="rId5"/>
                </a:rPr>
                <a:t> </a:t>
              </a:r>
              <a:r>
                <a:rPr lang="en-US" altLang="ko-KR" sz="1100" u="sng" dirty="0" err="1">
                  <a:hlinkClick r:id="rId5"/>
                </a:rPr>
                <a:t>신속진단키트</a:t>
              </a:r>
              <a:r>
                <a:rPr lang="en-US" altLang="ko-KR" sz="1100" u="sng" dirty="0">
                  <a:hlinkClick r:id="rId5"/>
                </a:rPr>
                <a:t> </a:t>
              </a:r>
              <a:r>
                <a:rPr lang="en-US" altLang="ko-KR" sz="1100" u="sng" dirty="0" err="1">
                  <a:hlinkClick r:id="rId5"/>
                </a:rPr>
                <a:t>공급</a:t>
              </a:r>
              <a:endParaRPr lang="en-US" altLang="ko-KR" sz="1100" u="sng" dirty="0"/>
            </a:p>
            <a:p>
              <a:endParaRPr lang="en-US" altLang="ko-KR" sz="1100" u="sng" spc="-1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spc="-150" dirty="0">
                  <a:solidFill>
                    <a:srgbClr val="FF0000"/>
                  </a:solidFill>
                </a:rPr>
                <a:t>코로나</a:t>
              </a:r>
              <a:r>
                <a:rPr lang="en-US" altLang="ko-KR" sz="1300" spc="-150" dirty="0">
                  <a:solidFill>
                    <a:srgbClr val="FF0000"/>
                  </a:solidFill>
                </a:rPr>
                <a:t>19 </a:t>
              </a:r>
              <a:r>
                <a:rPr lang="ko-KR" altLang="en-US" sz="1300" spc="-150" dirty="0">
                  <a:solidFill>
                    <a:srgbClr val="FF0000"/>
                  </a:solidFill>
                </a:rPr>
                <a:t>진단키트 </a:t>
              </a:r>
              <a:r>
                <a:rPr lang="ko-KR" altLang="en-US" sz="1300" spc="-150" dirty="0">
                  <a:solidFill>
                    <a:schemeClr val="tx1"/>
                  </a:solidFill>
                </a:rPr>
                <a:t>개발 및 판매를 통하여 큰 수혜를 봄</a:t>
              </a:r>
              <a:endParaRPr lang="ko-KR" altLang="ko-KR" sz="1300" spc="-150" dirty="0">
                <a:solidFill>
                  <a:schemeClr val="tx1"/>
                </a:solidFill>
              </a:endParaRPr>
            </a:p>
            <a:p>
              <a:endParaRPr lang="ko-KR" altLang="ko-KR" sz="1100" spc="-150" dirty="0"/>
            </a:p>
            <a:p>
              <a:endParaRPr lang="en-US" altLang="ko-KR" sz="1100" u="sng" dirty="0"/>
            </a:p>
            <a:p>
              <a:endParaRPr lang="ko-KR" altLang="ko-KR" sz="1100" dirty="0"/>
            </a:p>
            <a:p>
              <a:endParaRPr lang="ko-KR" altLang="ko-KR" sz="1300" spc="-150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EEE783-1E58-4BF4-95C0-6CB39EB9E4CF}"/>
                </a:ext>
              </a:extLst>
            </p:cNvPr>
            <p:cNvSpPr txBox="1"/>
            <p:nvPr/>
          </p:nvSpPr>
          <p:spPr>
            <a:xfrm>
              <a:off x="1005205" y="2198877"/>
              <a:ext cx="1005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1) </a:t>
              </a:r>
              <a:r>
                <a:rPr lang="ko-KR" altLang="en-US" sz="1600" b="1" spc="-150" dirty="0" err="1"/>
                <a:t>수젠텍</a:t>
              </a:r>
              <a:endParaRPr lang="ko-KR" altLang="en-US" sz="1600" b="1" spc="-150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792D069-90D8-417B-B000-44DC6C211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460" y="2563209"/>
              <a:ext cx="1325483" cy="527264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519733-1857-4DEA-8991-1904031F1E81}"/>
              </a:ext>
            </a:extLst>
          </p:cNvPr>
          <p:cNvGrpSpPr/>
          <p:nvPr/>
        </p:nvGrpSpPr>
        <p:grpSpPr>
          <a:xfrm>
            <a:off x="1459587" y="3931680"/>
            <a:ext cx="8241283" cy="1518926"/>
            <a:chOff x="1403812" y="3923517"/>
            <a:chExt cx="8241283" cy="151892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AE5F977-237D-484D-8925-122E563F63A9}"/>
                </a:ext>
              </a:extLst>
            </p:cNvPr>
            <p:cNvGrpSpPr/>
            <p:nvPr/>
          </p:nvGrpSpPr>
          <p:grpSpPr>
            <a:xfrm>
              <a:off x="1414565" y="3923517"/>
              <a:ext cx="8230530" cy="1518926"/>
              <a:chOff x="1005205" y="2239219"/>
              <a:chExt cx="8230530" cy="1518926"/>
            </a:xfrm>
          </p:grpSpPr>
          <p:sp>
            <p:nvSpPr>
              <p:cNvPr id="28" name="Rectangle 19">
                <a:extLst>
                  <a:ext uri="{FF2B5EF4-FFF2-40B4-BE49-F238E27FC236}">
                    <a16:creationId xmlns:a16="http://schemas.microsoft.com/office/drawing/2014/main" id="{01F3F29F-E16D-427C-80ED-B83C78AF9C80}"/>
                  </a:ext>
                </a:extLst>
              </p:cNvPr>
              <p:cNvSpPr/>
              <p:nvPr/>
            </p:nvSpPr>
            <p:spPr>
              <a:xfrm>
                <a:off x="2878632" y="2860746"/>
                <a:ext cx="6357103" cy="897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</a:t>
                </a:r>
                <a:r>
                  <a:rPr lang="en-US" altLang="ko-KR" sz="1300" spc="-150" dirty="0">
                    <a:solidFill>
                      <a:srgbClr val="7030A0"/>
                    </a:solidFill>
                  </a:rPr>
                  <a:t>   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분자 진단을 중심으로 한 체외 진단 의료기기 개발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spc="-15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20.08.12</a:t>
                </a:r>
                <a:r>
                  <a:rPr lang="en-US" altLang="ko-KR" sz="1100" dirty="0"/>
                  <a:t> </a:t>
                </a:r>
                <a:r>
                  <a:rPr lang="en-US" altLang="ko-KR" sz="1100" u="sng" dirty="0" err="1">
                    <a:hlinkClick r:id="rId7"/>
                  </a:rPr>
                  <a:t>제놀루션</a:t>
                </a:r>
                <a:r>
                  <a:rPr lang="en-US" altLang="ko-KR" sz="1100" u="sng" dirty="0">
                    <a:hlinkClick r:id="rId7"/>
                  </a:rPr>
                  <a:t>, 2분기 </a:t>
                </a:r>
                <a:r>
                  <a:rPr lang="en-US" altLang="ko-KR" sz="1100" u="sng" dirty="0" err="1">
                    <a:hlinkClick r:id="rId7"/>
                  </a:rPr>
                  <a:t>영업이익</a:t>
                </a:r>
                <a:r>
                  <a:rPr lang="en-US" altLang="ko-KR" sz="1100" u="sng" dirty="0">
                    <a:hlinkClick r:id="rId7"/>
                  </a:rPr>
                  <a:t> 128억원…</a:t>
                </a:r>
                <a:r>
                  <a:rPr lang="en-US" altLang="ko-KR" sz="1100" u="sng" dirty="0" err="1">
                    <a:hlinkClick r:id="rId7"/>
                  </a:rPr>
                  <a:t>전년비</a:t>
                </a:r>
                <a:r>
                  <a:rPr lang="en-US" altLang="ko-KR" sz="1100" u="sng" dirty="0">
                    <a:hlinkClick r:id="rId7"/>
                  </a:rPr>
                  <a:t> 3248.3% </a:t>
                </a:r>
                <a:r>
                  <a:rPr lang="en-US" altLang="ko-KR" sz="1100" u="sng" dirty="0" err="1">
                    <a:hlinkClick r:id="rId7"/>
                  </a:rPr>
                  <a:t>증가</a:t>
                </a:r>
                <a:endParaRPr lang="en-US" altLang="ko-KR" sz="1100" u="sng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20.11.03 </a:t>
                </a:r>
                <a:r>
                  <a:rPr lang="en-US" altLang="ko-KR" sz="1100" u="sng" dirty="0" err="1">
                    <a:hlinkClick r:id="rId8"/>
                  </a:rPr>
                  <a:t>제놀루션</a:t>
                </a:r>
                <a:r>
                  <a:rPr lang="en-US" altLang="ko-KR" sz="1100" u="sng" dirty="0">
                    <a:hlinkClick r:id="rId8"/>
                  </a:rPr>
                  <a:t>, </a:t>
                </a:r>
                <a:r>
                  <a:rPr lang="en-US" altLang="ko-KR" sz="1100" u="sng" dirty="0" err="1">
                    <a:hlinkClick r:id="rId8"/>
                  </a:rPr>
                  <a:t>콜롬비아에</a:t>
                </a:r>
                <a:r>
                  <a:rPr lang="en-US" altLang="ko-KR" sz="1100" u="sng" dirty="0">
                    <a:hlinkClick r:id="rId8"/>
                  </a:rPr>
                  <a:t> 19억원 </a:t>
                </a:r>
                <a:r>
                  <a:rPr lang="en-US" altLang="ko-KR" sz="1100" u="sng" dirty="0" err="1">
                    <a:hlinkClick r:id="rId8"/>
                  </a:rPr>
                  <a:t>규모</a:t>
                </a:r>
                <a:r>
                  <a:rPr lang="en-US" altLang="ko-KR" sz="1100" u="sng" dirty="0">
                    <a:hlinkClick r:id="rId8"/>
                  </a:rPr>
                  <a:t> 코로나19 </a:t>
                </a:r>
                <a:r>
                  <a:rPr lang="en-US" altLang="ko-KR" sz="1100" u="sng" dirty="0" err="1">
                    <a:hlinkClick r:id="rId8"/>
                  </a:rPr>
                  <a:t>핵산추출키트</a:t>
                </a:r>
                <a:r>
                  <a:rPr lang="en-US" altLang="ko-KR" sz="1100" u="sng" dirty="0">
                    <a:hlinkClick r:id="rId8"/>
                  </a:rPr>
                  <a:t> </a:t>
                </a:r>
                <a:r>
                  <a:rPr lang="en-US" altLang="ko-KR" sz="1100" u="sng" dirty="0" err="1">
                    <a:hlinkClick r:id="rId8"/>
                  </a:rPr>
                  <a:t>공급</a:t>
                </a:r>
                <a:endParaRPr lang="en-US" altLang="ko-KR" sz="1100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21.01.07 </a:t>
                </a:r>
                <a:r>
                  <a:rPr lang="en-US" altLang="ko-KR" sz="1100" u="sng" dirty="0" err="1">
                    <a:hlinkClick r:id="rId9"/>
                  </a:rPr>
                  <a:t>제놀루션</a:t>
                </a:r>
                <a:r>
                  <a:rPr lang="en-US" altLang="ko-KR" sz="1100" u="sng" dirty="0">
                    <a:hlinkClick r:id="rId9"/>
                  </a:rPr>
                  <a:t>, 12억원 </a:t>
                </a:r>
                <a:r>
                  <a:rPr lang="en-US" altLang="ko-KR" sz="1100" u="sng" dirty="0" err="1">
                    <a:hlinkClick r:id="rId9"/>
                  </a:rPr>
                  <a:t>규모</a:t>
                </a:r>
                <a:r>
                  <a:rPr lang="en-US" altLang="ko-KR" sz="1100" u="sng" dirty="0">
                    <a:hlinkClick r:id="rId9"/>
                  </a:rPr>
                  <a:t> 코로나19 </a:t>
                </a:r>
                <a:r>
                  <a:rPr lang="en-US" altLang="ko-KR" sz="1100" u="sng" dirty="0" err="1">
                    <a:hlinkClick r:id="rId9"/>
                  </a:rPr>
                  <a:t>핵산추출시약</a:t>
                </a:r>
                <a:r>
                  <a:rPr lang="en-US" altLang="ko-KR" sz="1100" u="sng" dirty="0">
                    <a:hlinkClick r:id="rId9"/>
                  </a:rPr>
                  <a:t> </a:t>
                </a:r>
                <a:r>
                  <a:rPr lang="en-US" altLang="ko-KR" sz="1100" u="sng" dirty="0" err="1">
                    <a:hlinkClick r:id="rId9"/>
                  </a:rPr>
                  <a:t>판매</a:t>
                </a:r>
                <a:r>
                  <a:rPr lang="en-US" altLang="ko-KR" sz="1100" u="sng" dirty="0">
                    <a:hlinkClick r:id="rId9"/>
                  </a:rPr>
                  <a:t> </a:t>
                </a:r>
                <a:r>
                  <a:rPr lang="en-US" altLang="ko-KR" sz="1100" u="sng" dirty="0" err="1">
                    <a:hlinkClick r:id="rId9"/>
                  </a:rPr>
                  <a:t>계약</a:t>
                </a:r>
                <a:endParaRPr lang="ko-KR" altLang="ko-KR" sz="1100" dirty="0"/>
              </a:p>
              <a:p>
                <a:pPr>
                  <a:lnSpc>
                    <a:spcPts val="1000"/>
                  </a:lnSpc>
                </a:pPr>
                <a:endParaRPr lang="en-US" altLang="ko-KR" sz="1100" u="sng" dirty="0"/>
              </a:p>
              <a:p>
                <a:pPr>
                  <a:lnSpc>
                    <a:spcPts val="1000"/>
                  </a:lnSpc>
                </a:pPr>
                <a:endParaRPr lang="en-US" altLang="ko-KR" sz="1100" u="sng" spc="-150" dirty="0"/>
              </a:p>
              <a:p>
                <a:pPr marL="171450" indent="-171450">
                  <a:lnSpc>
                    <a:spcPts val="1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FF0000"/>
                    </a:solidFill>
                  </a:rPr>
                  <a:t>핵산 추출 키트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를 개발하여 국내 및 국외에 장비를 수출하여 수혜를 봄</a:t>
                </a:r>
                <a:endParaRPr lang="ko-KR" altLang="ko-KR" sz="1100" spc="-150" dirty="0">
                  <a:solidFill>
                    <a:schemeClr val="tx1"/>
                  </a:solidFill>
                </a:endParaRPr>
              </a:p>
              <a:p>
                <a:pPr>
                  <a:lnSpc>
                    <a:spcPts val="1000"/>
                  </a:lnSpc>
                </a:pPr>
                <a:endParaRPr lang="en-US" altLang="ko-KR" sz="1100" u="sng" dirty="0"/>
              </a:p>
              <a:p>
                <a:pPr>
                  <a:lnSpc>
                    <a:spcPts val="1000"/>
                  </a:lnSpc>
                </a:pPr>
                <a:endParaRPr lang="ko-KR" altLang="ko-KR" sz="110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A35BFA-E0DA-4D6A-8409-C9BFA5F54717}"/>
                  </a:ext>
                </a:extLst>
              </p:cNvPr>
              <p:cNvSpPr txBox="1"/>
              <p:nvPr/>
            </p:nvSpPr>
            <p:spPr>
              <a:xfrm>
                <a:off x="1005205" y="2239219"/>
                <a:ext cx="1357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2)</a:t>
                </a:r>
                <a:r>
                  <a:rPr lang="en-US" altLang="ko-KR" sz="1600" b="1" spc="-150" dirty="0"/>
                  <a:t> </a:t>
                </a:r>
                <a:r>
                  <a:rPr lang="ko-KR" altLang="en-US" sz="1600" b="1" spc="-150" dirty="0" err="1"/>
                  <a:t>제놀루션</a:t>
                </a:r>
                <a:endParaRPr lang="ko-KR" altLang="en-US" sz="1600" b="1" spc="-150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8F91DB5-4C75-447C-8812-2BE1DBB70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812" y="4336559"/>
              <a:ext cx="1560135" cy="618674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12BA97-8CCD-438F-98E7-7B1FD9666234}"/>
              </a:ext>
            </a:extLst>
          </p:cNvPr>
          <p:cNvSpPr/>
          <p:nvPr/>
        </p:nvSpPr>
        <p:spPr>
          <a:xfrm>
            <a:off x="2546905" y="5721943"/>
            <a:ext cx="7098190" cy="5170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</a:rPr>
              <a:t>코로나</a:t>
            </a:r>
            <a:r>
              <a:rPr lang="en-US" altLang="ko-KR" spc="-150" dirty="0">
                <a:solidFill>
                  <a:schemeClr val="tx1"/>
                </a:solidFill>
              </a:rPr>
              <a:t>19</a:t>
            </a:r>
            <a:r>
              <a:rPr lang="ko-KR" altLang="en-US" spc="-150" dirty="0">
                <a:solidFill>
                  <a:schemeClr val="tx1"/>
                </a:solidFill>
              </a:rPr>
              <a:t> 관련 </a:t>
            </a:r>
            <a:r>
              <a:rPr lang="ko-KR" altLang="en-US" spc="-150" dirty="0">
                <a:solidFill>
                  <a:srgbClr val="FF0000"/>
                </a:solidFill>
              </a:rPr>
              <a:t>의료 용품</a:t>
            </a:r>
            <a:r>
              <a:rPr lang="ko-KR" altLang="en-US" spc="-150" dirty="0">
                <a:solidFill>
                  <a:schemeClr val="tx1"/>
                </a:solidFill>
              </a:rPr>
              <a:t>들을 개발 및 판매하여 매출 상승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2814A-0546-42A4-8E63-1F8CA3F0C7EA}"/>
              </a:ext>
            </a:extLst>
          </p:cNvPr>
          <p:cNvSpPr txBox="1"/>
          <p:nvPr/>
        </p:nvSpPr>
        <p:spPr>
          <a:xfrm>
            <a:off x="1031550" y="1797526"/>
            <a:ext cx="30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/>
              <a:t>의료용 물질 및 의약품 제조업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185470B-3676-4C73-B831-557E5CDC5803}"/>
              </a:ext>
            </a:extLst>
          </p:cNvPr>
          <p:cNvCxnSpPr>
            <a:cxnSpLocks/>
          </p:cNvCxnSpPr>
          <p:nvPr/>
        </p:nvCxnSpPr>
        <p:spPr>
          <a:xfrm>
            <a:off x="1510553" y="3903341"/>
            <a:ext cx="91708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79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빅데이터로 알아본 </a:t>
            </a:r>
            <a:r>
              <a:rPr lang="en-US" altLang="ko-KR" sz="28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COVID-19 </a:t>
            </a:r>
            <a:r>
              <a:rPr lang="ko-KR" altLang="en-US" sz="28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전후 업종별 분석</a:t>
            </a:r>
            <a:endParaRPr lang="en-US" altLang="ko-KR" sz="8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8" name="그룹 64">
            <a:extLst>
              <a:ext uri="{FF2B5EF4-FFF2-40B4-BE49-F238E27FC236}">
                <a16:creationId xmlns:a16="http://schemas.microsoft.com/office/drawing/2014/main" id="{3B1E97BB-9AD9-4F5E-A118-453217A91834}"/>
              </a:ext>
            </a:extLst>
          </p:cNvPr>
          <p:cNvGrpSpPr/>
          <p:nvPr/>
        </p:nvGrpSpPr>
        <p:grpSpPr>
          <a:xfrm>
            <a:off x="554574" y="921242"/>
            <a:ext cx="3276769" cy="754569"/>
            <a:chOff x="944790" y="2668288"/>
            <a:chExt cx="4093160" cy="1016001"/>
          </a:xfrm>
        </p:grpSpPr>
        <p:sp>
          <p:nvSpPr>
            <p:cNvPr id="10" name="사각형: 둥근 모서리 65">
              <a:extLst>
                <a:ext uri="{FF2B5EF4-FFF2-40B4-BE49-F238E27FC236}">
                  <a16:creationId xmlns:a16="http://schemas.microsoft.com/office/drawing/2014/main" id="{BB007300-FF18-41D7-BB7F-93B1EC41019F}"/>
                </a:ext>
              </a:extLst>
            </p:cNvPr>
            <p:cNvSpPr/>
            <p:nvPr/>
          </p:nvSpPr>
          <p:spPr>
            <a:xfrm>
              <a:off x="944790" y="2668288"/>
              <a:ext cx="4093160" cy="101600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01688" lvl="2" algn="ctr"/>
              <a:r>
                <a:rPr lang="ko-KR" altLang="en-US" sz="2400" dirty="0">
                  <a:solidFill>
                    <a:prstClr val="white"/>
                  </a:solidFill>
                </a:rPr>
                <a:t>주제 선정 동기</a:t>
              </a:r>
              <a:endParaRPr lang="en-US" altLang="ko-KR" sz="2400" dirty="0">
                <a:solidFill>
                  <a:prstClr val="white"/>
                </a:solidFill>
              </a:endParaRPr>
            </a:p>
          </p:txBody>
        </p:sp>
        <p:grpSp>
          <p:nvGrpSpPr>
            <p:cNvPr id="13" name="그룹 66">
              <a:extLst>
                <a:ext uri="{FF2B5EF4-FFF2-40B4-BE49-F238E27FC236}">
                  <a16:creationId xmlns:a16="http://schemas.microsoft.com/office/drawing/2014/main" id="{A2A9565E-B118-4405-A5D9-847337864D22}"/>
                </a:ext>
              </a:extLst>
            </p:cNvPr>
            <p:cNvGrpSpPr/>
            <p:nvPr/>
          </p:nvGrpSpPr>
          <p:grpSpPr>
            <a:xfrm>
              <a:off x="1003522" y="2731864"/>
              <a:ext cx="885749" cy="885750"/>
              <a:chOff x="1769825" y="2799662"/>
              <a:chExt cx="1550794" cy="1550795"/>
            </a:xfrm>
          </p:grpSpPr>
          <p:sp>
            <p:nvSpPr>
              <p:cNvPr id="15" name="타원 68">
                <a:extLst>
                  <a:ext uri="{FF2B5EF4-FFF2-40B4-BE49-F238E27FC236}">
                    <a16:creationId xmlns:a16="http://schemas.microsoft.com/office/drawing/2014/main" id="{4C8DB4E7-4E2B-481C-AB31-7F28E906BA95}"/>
                  </a:ext>
                </a:extLst>
              </p:cNvPr>
              <p:cNvSpPr/>
              <p:nvPr/>
            </p:nvSpPr>
            <p:spPr>
              <a:xfrm>
                <a:off x="1769825" y="2799662"/>
                <a:ext cx="1550794" cy="1550795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6" name="Group 28">
                <a:extLst>
                  <a:ext uri="{FF2B5EF4-FFF2-40B4-BE49-F238E27FC236}">
                    <a16:creationId xmlns:a16="http://schemas.microsoft.com/office/drawing/2014/main" id="{D5C47104-6375-459B-AD40-9346D8B4C4E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288670" y="3338691"/>
                <a:ext cx="546344" cy="478159"/>
                <a:chOff x="496" y="4251"/>
                <a:chExt cx="641" cy="561"/>
              </a:xfrm>
              <a:solidFill>
                <a:srgbClr val="10B8B7"/>
              </a:solidFill>
            </p:grpSpPr>
            <p:sp>
              <p:nvSpPr>
                <p:cNvPr id="17" name="Freeform 30">
                  <a:extLst>
                    <a:ext uri="{FF2B5EF4-FFF2-40B4-BE49-F238E27FC236}">
                      <a16:creationId xmlns:a16="http://schemas.microsoft.com/office/drawing/2014/main" id="{8EC71945-0FAE-4807-BD24-30E6F11FC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srgbClr val="4E5D70"/>
                    </a:solidFill>
                  </a:endParaRPr>
                </a:p>
              </p:txBody>
            </p:sp>
            <p:sp>
              <p:nvSpPr>
                <p:cNvPr id="18" name="Freeform 31">
                  <a:extLst>
                    <a:ext uri="{FF2B5EF4-FFF2-40B4-BE49-F238E27FC236}">
                      <a16:creationId xmlns:a16="http://schemas.microsoft.com/office/drawing/2014/main" id="{D4534C45-C795-4326-926E-93A4602FA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srgbClr val="4E5D70"/>
                    </a:solidFill>
                  </a:endParaRPr>
                </a:p>
              </p:txBody>
            </p: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FA85A6-D481-4D07-BC3B-BAD02D3A6EAA}"/>
              </a:ext>
            </a:extLst>
          </p:cNvPr>
          <p:cNvSpPr/>
          <p:nvPr/>
        </p:nvSpPr>
        <p:spPr>
          <a:xfrm>
            <a:off x="783759" y="2885817"/>
            <a:ext cx="54000" cy="142648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62216-E51F-4A1B-AF69-3AD2E54E7256}"/>
              </a:ext>
            </a:extLst>
          </p:cNvPr>
          <p:cNvSpPr txBox="1"/>
          <p:nvPr/>
        </p:nvSpPr>
        <p:spPr>
          <a:xfrm>
            <a:off x="872069" y="2834976"/>
            <a:ext cx="52239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주제 선정 이유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COVID-19</a:t>
            </a:r>
            <a:r>
              <a:rPr lang="ko-KR" altLang="en-US" sz="1200" dirty="0"/>
              <a:t>는 </a:t>
            </a:r>
            <a:r>
              <a:rPr lang="en-US" altLang="ko-KR" sz="1200" dirty="0"/>
              <a:t>20</a:t>
            </a:r>
            <a:r>
              <a:rPr lang="ko-KR" altLang="en-US" sz="1200" dirty="0"/>
              <a:t>년 초부터 우리의 삶에 직</a:t>
            </a:r>
            <a:r>
              <a:rPr lang="en-US" altLang="ko-KR" sz="1200" dirty="0"/>
              <a:t>-</a:t>
            </a:r>
            <a:r>
              <a:rPr lang="ko-KR" altLang="en-US" sz="1200" dirty="0"/>
              <a:t>간접적으로 큰 영향을 끼침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COVID-19</a:t>
            </a:r>
            <a:r>
              <a:rPr lang="ko-KR" altLang="en-US" sz="1200" dirty="0"/>
              <a:t>가 산업에 어떠한 영향을 주었는지 살펴볼 것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다음 </a:t>
            </a:r>
            <a:r>
              <a:rPr lang="ko-KR" altLang="en-US" sz="1200" dirty="0" err="1"/>
              <a:t>팬데믹을</a:t>
            </a:r>
            <a:r>
              <a:rPr lang="ko-KR" altLang="en-US" sz="1200" dirty="0"/>
              <a:t> 대비할 수 있는 자료가 되었으면 하는 바램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88420"/>
            <a:ext cx="4872070" cy="25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21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93DDFA8-822A-477E-BE7C-94DC865963D6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7" name="그룹 64">
              <a:extLst>
                <a:ext uri="{FF2B5EF4-FFF2-40B4-BE49-F238E27FC236}">
                  <a16:creationId xmlns:a16="http://schemas.microsoft.com/office/drawing/2014/main" id="{47029055-640C-4435-B71D-8E6E45E8B646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0" name="사각형: 둥근 모서리 65">
                <a:extLst>
                  <a:ext uri="{FF2B5EF4-FFF2-40B4-BE49-F238E27FC236}">
                    <a16:creationId xmlns:a16="http://schemas.microsoft.com/office/drawing/2014/main" id="{C0A2AE77-964F-4605-8A63-F83CCED5A0C9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그룹 66">
                <a:extLst>
                  <a:ext uri="{FF2B5EF4-FFF2-40B4-BE49-F238E27FC236}">
                    <a16:creationId xmlns:a16="http://schemas.microsoft.com/office/drawing/2014/main" id="{89DAB650-DDA1-48E8-BB56-9BC63FE70813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3" name="타원 68">
                  <a:extLst>
                    <a:ext uri="{FF2B5EF4-FFF2-40B4-BE49-F238E27FC236}">
                      <a16:creationId xmlns:a16="http://schemas.microsoft.com/office/drawing/2014/main" id="{ABE2CFA1-09C1-42A9-A286-A38BCED27DF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4" name="Group 28">
                  <a:extLst>
                    <a:ext uri="{FF2B5EF4-FFF2-40B4-BE49-F238E27FC236}">
                      <a16:creationId xmlns:a16="http://schemas.microsoft.com/office/drawing/2014/main" id="{F06FABBB-2487-4A45-84A1-1879329C44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5" name="Freeform 30">
                    <a:extLst>
                      <a:ext uri="{FF2B5EF4-FFF2-40B4-BE49-F238E27FC236}">
                        <a16:creationId xmlns:a16="http://schemas.microsoft.com/office/drawing/2014/main" id="{B92ED21B-E9C4-4BE4-BA35-02C631FFD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6" name="Freeform 31">
                    <a:extLst>
                      <a:ext uri="{FF2B5EF4-FFF2-40B4-BE49-F238E27FC236}">
                        <a16:creationId xmlns:a16="http://schemas.microsoft.com/office/drawing/2014/main" id="{D9C0469A-3EAF-40E3-B648-C7AF39F2F6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2" name="직각 삼각형 67">
                <a:extLst>
                  <a:ext uri="{FF2B5EF4-FFF2-40B4-BE49-F238E27FC236}">
                    <a16:creationId xmlns:a16="http://schemas.microsoft.com/office/drawing/2014/main" id="{0C4F91F1-5DE8-4544-9A8C-852B78DB24B8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직사각형 72">
              <a:extLst>
                <a:ext uri="{FF2B5EF4-FFF2-40B4-BE49-F238E27FC236}">
                  <a16:creationId xmlns:a16="http://schemas.microsoft.com/office/drawing/2014/main" id="{4B73C2F2-D206-4506-9B35-3F8C07E14DF4}"/>
                </a:ext>
              </a:extLst>
            </p:cNvPr>
            <p:cNvSpPr/>
            <p:nvPr/>
          </p:nvSpPr>
          <p:spPr>
            <a:xfrm>
              <a:off x="2308081" y="1236149"/>
              <a:ext cx="236940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결과 도출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– 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매출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/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상위</a:t>
              </a:r>
            </a:p>
          </p:txBody>
        </p:sp>
        <p:sp>
          <p:nvSpPr>
            <p:cNvPr id="39" name="직사각형 72">
              <a:extLst>
                <a:ext uri="{FF2B5EF4-FFF2-40B4-BE49-F238E27FC236}">
                  <a16:creationId xmlns:a16="http://schemas.microsoft.com/office/drawing/2014/main" id="{9C7202D4-AAAA-4941-8658-287601D542A7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D2C271-C5C8-419A-AFFF-E775A670782A}"/>
              </a:ext>
            </a:extLst>
          </p:cNvPr>
          <p:cNvGrpSpPr/>
          <p:nvPr/>
        </p:nvGrpSpPr>
        <p:grpSpPr>
          <a:xfrm>
            <a:off x="1475273" y="2198877"/>
            <a:ext cx="9241454" cy="1520795"/>
            <a:chOff x="1005205" y="2198877"/>
            <a:chExt cx="9241454" cy="152079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1B1A6CC-9E30-4EAF-93A3-32D0EFACE97D}"/>
                </a:ext>
              </a:extLst>
            </p:cNvPr>
            <p:cNvGrpSpPr/>
            <p:nvPr/>
          </p:nvGrpSpPr>
          <p:grpSpPr>
            <a:xfrm>
              <a:off x="1005205" y="2198877"/>
              <a:ext cx="9241454" cy="1520795"/>
              <a:chOff x="1005205" y="2198877"/>
              <a:chExt cx="9241454" cy="152079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861158" y="2822273"/>
                <a:ext cx="7385501" cy="897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</a:t>
                </a:r>
                <a:r>
                  <a:rPr lang="en-US" altLang="ko-KR" sz="1300" spc="-150" dirty="0">
                    <a:solidFill>
                      <a:srgbClr val="7030A0"/>
                    </a:solidFill>
                  </a:rPr>
                  <a:t>   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유전체 분석을 통해 암을 비롯한 다양한 질환을 진단하고 정밀의학 및 맞춤의학 솔루션 제공 기업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spc="-15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20.03.27</a:t>
                </a:r>
                <a:r>
                  <a:rPr lang="en-US" altLang="ko-KR" sz="1100" dirty="0"/>
                  <a:t> </a:t>
                </a:r>
                <a:r>
                  <a:rPr lang="en-US" altLang="ko-KR" sz="1100" u="sng" dirty="0">
                    <a:hlinkClick r:id="rId3"/>
                  </a:rPr>
                  <a:t>EDGC </a:t>
                </a:r>
                <a:r>
                  <a:rPr lang="en-US" altLang="ko-KR" sz="1100" u="sng" dirty="0" err="1">
                    <a:hlinkClick r:id="rId3"/>
                  </a:rPr>
                  <a:t>관계사</a:t>
                </a:r>
                <a:r>
                  <a:rPr lang="en-US" altLang="ko-KR" sz="1100" u="sng" dirty="0">
                    <a:hlinkClick r:id="rId3"/>
                  </a:rPr>
                  <a:t> </a:t>
                </a:r>
                <a:r>
                  <a:rPr lang="en-US" altLang="ko-KR" sz="1100" u="sng" dirty="0" err="1">
                    <a:hlinkClick r:id="rId3"/>
                  </a:rPr>
                  <a:t>솔젠트</a:t>
                </a:r>
                <a:r>
                  <a:rPr lang="en-US" altLang="ko-KR" sz="1100" u="sng" dirty="0">
                    <a:hlinkClick r:id="rId3"/>
                  </a:rPr>
                  <a:t>, 코로나19 </a:t>
                </a:r>
                <a:r>
                  <a:rPr lang="en-US" altLang="ko-KR" sz="1100" u="sng" dirty="0" err="1">
                    <a:hlinkClick r:id="rId3"/>
                  </a:rPr>
                  <a:t>진단키트</a:t>
                </a:r>
                <a:r>
                  <a:rPr lang="en-US" altLang="ko-KR" sz="1100" u="sng" dirty="0">
                    <a:hlinkClick r:id="rId3"/>
                  </a:rPr>
                  <a:t> </a:t>
                </a:r>
                <a:r>
                  <a:rPr lang="en-US" altLang="ko-KR" sz="1100" u="sng" dirty="0" err="1">
                    <a:hlinkClick r:id="rId3"/>
                  </a:rPr>
                  <a:t>우크라이나</a:t>
                </a:r>
                <a:r>
                  <a:rPr lang="en-US" altLang="ko-KR" sz="1100" u="sng" dirty="0">
                    <a:hlinkClick r:id="rId3"/>
                  </a:rPr>
                  <a:t> 10만명분 </a:t>
                </a:r>
                <a:r>
                  <a:rPr lang="en-US" altLang="ko-KR" sz="1100" u="sng" dirty="0" err="1">
                    <a:hlinkClick r:id="rId3"/>
                  </a:rPr>
                  <a:t>수출</a:t>
                </a:r>
                <a:endParaRPr lang="en-US" altLang="ko-KR" sz="1100" u="sng" spc="-150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20.04.02 </a:t>
                </a:r>
                <a:r>
                  <a:rPr lang="en-US" altLang="ko-KR" sz="1100" u="sng" dirty="0">
                    <a:hlinkClick r:id="rId4"/>
                  </a:rPr>
                  <a:t>EDGC "</a:t>
                </a:r>
                <a:r>
                  <a:rPr lang="en-US" altLang="ko-KR" sz="1100" u="sng" dirty="0" err="1">
                    <a:hlinkClick r:id="rId4"/>
                  </a:rPr>
                  <a:t>솔젠트</a:t>
                </a:r>
                <a:r>
                  <a:rPr lang="en-US" altLang="ko-KR" sz="1100" u="sng" dirty="0">
                    <a:hlinkClick r:id="rId4"/>
                  </a:rPr>
                  <a:t>, 70억원 코로나19 </a:t>
                </a:r>
                <a:r>
                  <a:rPr lang="en-US" altLang="ko-KR" sz="1100" u="sng" dirty="0" err="1">
                    <a:hlinkClick r:id="rId4"/>
                  </a:rPr>
                  <a:t>진단키트</a:t>
                </a:r>
                <a:r>
                  <a:rPr lang="en-US" altLang="ko-KR" sz="1100" u="sng" dirty="0">
                    <a:hlinkClick r:id="rId4"/>
                  </a:rPr>
                  <a:t> </a:t>
                </a:r>
                <a:r>
                  <a:rPr lang="en-US" altLang="ko-KR" sz="1100" u="sng" dirty="0" err="1">
                    <a:hlinkClick r:id="rId4"/>
                  </a:rPr>
                  <a:t>폴란드</a:t>
                </a:r>
                <a:r>
                  <a:rPr lang="en-US" altLang="ko-KR" sz="1100" u="sng" dirty="0">
                    <a:hlinkClick r:id="rId4"/>
                  </a:rPr>
                  <a:t> </a:t>
                </a:r>
                <a:r>
                  <a:rPr lang="en-US" altLang="ko-KR" sz="1100" u="sng" dirty="0" err="1">
                    <a:hlinkClick r:id="rId4"/>
                  </a:rPr>
                  <a:t>수출</a:t>
                </a:r>
                <a:r>
                  <a:rPr lang="en-US" altLang="ko-KR" sz="1100" u="sng" dirty="0">
                    <a:hlinkClick r:id="rId4"/>
                  </a:rPr>
                  <a:t>"</a:t>
                </a:r>
                <a:endParaRPr lang="en-US" altLang="ko-KR" sz="1100" spc="-150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20.11.26 </a:t>
                </a:r>
                <a:r>
                  <a:rPr lang="en-US" altLang="ko-KR" sz="1100" u="sng" dirty="0">
                    <a:hlinkClick r:id="rId5"/>
                  </a:rPr>
                  <a:t>EDGC, </a:t>
                </a:r>
                <a:r>
                  <a:rPr lang="en-US" altLang="ko-KR" sz="1100" u="sng" dirty="0" err="1">
                    <a:hlinkClick r:id="rId5"/>
                  </a:rPr>
                  <a:t>아랍에미리트에</a:t>
                </a:r>
                <a:r>
                  <a:rPr lang="en-US" altLang="ko-KR" sz="1100" u="sng" dirty="0">
                    <a:hlinkClick r:id="rId5"/>
                  </a:rPr>
                  <a:t> 코로나19 </a:t>
                </a:r>
                <a:r>
                  <a:rPr lang="en-US" altLang="ko-KR" sz="1100" u="sng" dirty="0" err="1">
                    <a:hlinkClick r:id="rId5"/>
                  </a:rPr>
                  <a:t>진단키트</a:t>
                </a:r>
                <a:r>
                  <a:rPr lang="en-US" altLang="ko-KR" sz="1100" u="sng" dirty="0">
                    <a:hlinkClick r:id="rId5"/>
                  </a:rPr>
                  <a:t> 1,200만명분 </a:t>
                </a:r>
                <a:r>
                  <a:rPr lang="en-US" altLang="ko-KR" sz="1100" u="sng" dirty="0" err="1">
                    <a:hlinkClick r:id="rId5"/>
                  </a:rPr>
                  <a:t>공급</a:t>
                </a:r>
                <a:endParaRPr lang="en-US" altLang="ko-KR" sz="1100" u="sng" dirty="0"/>
              </a:p>
              <a:p>
                <a:endParaRPr lang="en-US" altLang="ko-KR" sz="1100" u="sng" spc="-150" dirty="0"/>
              </a:p>
              <a:p>
                <a:endParaRPr lang="en-US" altLang="ko-KR" sz="1100" u="sng" dirty="0"/>
              </a:p>
              <a:p>
                <a:endParaRPr lang="ko-KR" altLang="ko-KR" sz="110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EEE783-1E58-4BF4-95C0-6CB39EB9E4CF}"/>
                  </a:ext>
                </a:extLst>
              </p:cNvPr>
              <p:cNvSpPr txBox="1"/>
              <p:nvPr/>
            </p:nvSpPr>
            <p:spPr>
              <a:xfrm>
                <a:off x="1005205" y="2198877"/>
                <a:ext cx="12463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1) EDGC</a:t>
                </a:r>
                <a:endParaRPr lang="ko-KR" altLang="en-US" sz="1600" b="1" spc="-150" dirty="0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318D54-DC6C-4E76-A9B7-191949643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05" y="2553741"/>
              <a:ext cx="1438476" cy="80973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131DBD-9741-4E8B-9D0F-D249C441073E}"/>
              </a:ext>
            </a:extLst>
          </p:cNvPr>
          <p:cNvGrpSpPr/>
          <p:nvPr/>
        </p:nvGrpSpPr>
        <p:grpSpPr>
          <a:xfrm>
            <a:off x="1475273" y="3864841"/>
            <a:ext cx="8845548" cy="1546751"/>
            <a:chOff x="990977" y="3883175"/>
            <a:chExt cx="8845548" cy="154675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AE5F977-237D-484D-8925-122E563F63A9}"/>
                </a:ext>
              </a:extLst>
            </p:cNvPr>
            <p:cNvGrpSpPr/>
            <p:nvPr/>
          </p:nvGrpSpPr>
          <p:grpSpPr>
            <a:xfrm>
              <a:off x="990977" y="3883175"/>
              <a:ext cx="8845548" cy="1539096"/>
              <a:chOff x="1005205" y="2198877"/>
              <a:chExt cx="8845548" cy="1539096"/>
            </a:xfrm>
          </p:grpSpPr>
          <p:sp>
            <p:nvSpPr>
              <p:cNvPr id="28" name="Rectangle 19">
                <a:extLst>
                  <a:ext uri="{FF2B5EF4-FFF2-40B4-BE49-F238E27FC236}">
                    <a16:creationId xmlns:a16="http://schemas.microsoft.com/office/drawing/2014/main" id="{01F3F29F-E16D-427C-80ED-B83C78AF9C80}"/>
                  </a:ext>
                </a:extLst>
              </p:cNvPr>
              <p:cNvSpPr/>
              <p:nvPr/>
            </p:nvSpPr>
            <p:spPr>
              <a:xfrm>
                <a:off x="2878633" y="2840574"/>
                <a:ext cx="6972120" cy="897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</a:t>
                </a:r>
                <a:r>
                  <a:rPr lang="en-US" altLang="ko-KR" sz="1300" spc="-150" dirty="0">
                    <a:solidFill>
                      <a:srgbClr val="7030A0"/>
                    </a:solidFill>
                  </a:rPr>
                  <a:t>   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유전자 분석 기술을 바탕으로 각종 질병의 진단법을 개발하는 기업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spc="-15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20.03.10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100" u="sng" dirty="0" err="1">
                    <a:hlinkClick r:id="rId7"/>
                  </a:rPr>
                  <a:t>랩지노믹스</a:t>
                </a:r>
                <a:r>
                  <a:rPr lang="en-US" altLang="ko-KR" sz="1100" u="sng" dirty="0">
                    <a:hlinkClick r:id="rId7"/>
                  </a:rPr>
                  <a:t>, </a:t>
                </a:r>
                <a:r>
                  <a:rPr lang="en-US" altLang="ko-KR" sz="1100" u="sng" dirty="0" err="1">
                    <a:hlinkClick r:id="rId7"/>
                  </a:rPr>
                  <a:t>그리스에</a:t>
                </a:r>
                <a:r>
                  <a:rPr lang="en-US" altLang="ko-KR" sz="1100" u="sng" dirty="0">
                    <a:hlinkClick r:id="rId7"/>
                  </a:rPr>
                  <a:t> 코로나19 </a:t>
                </a:r>
                <a:r>
                  <a:rPr lang="en-US" altLang="ko-KR" sz="1100" u="sng" dirty="0" err="1">
                    <a:hlinkClick r:id="rId7"/>
                  </a:rPr>
                  <a:t>진단키트</a:t>
                </a:r>
                <a:r>
                  <a:rPr lang="en-US" altLang="ko-KR" sz="1100" u="sng" dirty="0">
                    <a:hlinkClick r:id="rId7"/>
                  </a:rPr>
                  <a:t> </a:t>
                </a:r>
                <a:r>
                  <a:rPr lang="en-US" altLang="ko-KR" sz="1100" u="sng" dirty="0" err="1">
                    <a:hlinkClick r:id="rId7"/>
                  </a:rPr>
                  <a:t>공급</a:t>
                </a:r>
                <a:r>
                  <a:rPr lang="en-US" altLang="ko-KR" sz="1100" u="sng" dirty="0">
                    <a:hlinkClick r:id="rId7"/>
                  </a:rPr>
                  <a:t>…</a:t>
                </a:r>
                <a:r>
                  <a:rPr lang="en-US" altLang="ko-KR" sz="1100" u="sng" dirty="0" err="1">
                    <a:hlinkClick r:id="rId7"/>
                  </a:rPr>
                  <a:t>주가</a:t>
                </a:r>
                <a:r>
                  <a:rPr lang="en-US" altLang="ko-KR" sz="1100" u="sng" dirty="0">
                    <a:hlinkClick r:id="rId7"/>
                  </a:rPr>
                  <a:t> </a:t>
                </a:r>
                <a:r>
                  <a:rPr lang="en-US" altLang="ko-KR" sz="1100" u="sng" dirty="0" err="1">
                    <a:hlinkClick r:id="rId7"/>
                  </a:rPr>
                  <a:t>강세</a:t>
                </a:r>
                <a:endParaRPr lang="en-US" altLang="ko-KR" sz="1100" u="sng" spc="-150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20.04.03 </a:t>
                </a:r>
                <a:r>
                  <a:rPr lang="en-US" altLang="ko-KR" sz="1100" u="sng" dirty="0" err="1">
                    <a:hlinkClick r:id="rId8"/>
                  </a:rPr>
                  <a:t>랩지노믹스</a:t>
                </a:r>
                <a:r>
                  <a:rPr lang="en-US" altLang="ko-KR" sz="1100" u="sng" dirty="0">
                    <a:hlinkClick r:id="rId8"/>
                  </a:rPr>
                  <a:t>, 80억원 </a:t>
                </a:r>
                <a:r>
                  <a:rPr lang="en-US" altLang="ko-KR" sz="1100" u="sng" dirty="0" err="1">
                    <a:hlinkClick r:id="rId8"/>
                  </a:rPr>
                  <a:t>규모</a:t>
                </a:r>
                <a:r>
                  <a:rPr lang="en-US" altLang="ko-KR" sz="1100" u="sng" dirty="0">
                    <a:hlinkClick r:id="rId8"/>
                  </a:rPr>
                  <a:t> </a:t>
                </a:r>
                <a:r>
                  <a:rPr lang="en-US" altLang="ko-KR" sz="1100" u="sng" dirty="0" err="1">
                    <a:hlinkClick r:id="rId8"/>
                  </a:rPr>
                  <a:t>코로나</a:t>
                </a:r>
                <a:r>
                  <a:rPr lang="en-US" altLang="ko-KR" sz="1100" u="sng" dirty="0">
                    <a:hlinkClick r:id="rId8"/>
                  </a:rPr>
                  <a:t> </a:t>
                </a:r>
                <a:r>
                  <a:rPr lang="en-US" altLang="ko-KR" sz="1100" u="sng" dirty="0" err="1">
                    <a:hlinkClick r:id="rId8"/>
                  </a:rPr>
                  <a:t>진단키트</a:t>
                </a:r>
                <a:r>
                  <a:rPr lang="en-US" altLang="ko-KR" sz="1100" u="sng" dirty="0">
                    <a:hlinkClick r:id="rId8"/>
                  </a:rPr>
                  <a:t> </a:t>
                </a:r>
                <a:r>
                  <a:rPr lang="en-US" altLang="ko-KR" sz="1100" u="sng" dirty="0" err="1">
                    <a:hlinkClick r:id="rId8"/>
                  </a:rPr>
                  <a:t>공급계약</a:t>
                </a:r>
                <a:r>
                  <a:rPr lang="en-US" altLang="ko-KR" sz="1100" u="sng" dirty="0">
                    <a:hlinkClick r:id="rId8"/>
                  </a:rPr>
                  <a:t> </a:t>
                </a:r>
                <a:r>
                  <a:rPr lang="en-US" altLang="ko-KR" sz="1100" u="sng" dirty="0" err="1">
                    <a:hlinkClick r:id="rId8"/>
                  </a:rPr>
                  <a:t>체결</a:t>
                </a:r>
                <a:endParaRPr lang="en-US" altLang="ko-KR" sz="1100" spc="-150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20.06.24 </a:t>
                </a:r>
                <a:r>
                  <a:rPr lang="en-US" altLang="ko-KR" sz="1100" u="sng" dirty="0" err="1">
                    <a:hlinkClick r:id="rId9"/>
                  </a:rPr>
                  <a:t>랩지노믹스</a:t>
                </a:r>
                <a:r>
                  <a:rPr lang="en-US" altLang="ko-KR" sz="1100" u="sng" dirty="0">
                    <a:hlinkClick r:id="rId9"/>
                  </a:rPr>
                  <a:t>, 35분 </a:t>
                </a:r>
                <a:r>
                  <a:rPr lang="en-US" altLang="ko-KR" sz="1100" u="sng" dirty="0" err="1">
                    <a:hlinkClick r:id="rId9"/>
                  </a:rPr>
                  <a:t>만에</a:t>
                </a:r>
                <a:r>
                  <a:rPr lang="en-US" altLang="ko-KR" sz="1100" u="sng" dirty="0">
                    <a:hlinkClick r:id="rId9"/>
                  </a:rPr>
                  <a:t> </a:t>
                </a:r>
                <a:r>
                  <a:rPr lang="en-US" altLang="ko-KR" sz="1100" u="sng" dirty="0" err="1">
                    <a:hlinkClick r:id="rId9"/>
                  </a:rPr>
                  <a:t>결과</a:t>
                </a:r>
                <a:r>
                  <a:rPr lang="en-US" altLang="ko-KR" sz="1100" u="sng" dirty="0">
                    <a:hlinkClick r:id="rId9"/>
                  </a:rPr>
                  <a:t> </a:t>
                </a:r>
                <a:r>
                  <a:rPr lang="en-US" altLang="ko-KR" sz="1100" u="sng" dirty="0" err="1">
                    <a:hlinkClick r:id="rId9"/>
                  </a:rPr>
                  <a:t>나오는</a:t>
                </a:r>
                <a:r>
                  <a:rPr lang="en-US" altLang="ko-KR" sz="1100" u="sng" dirty="0">
                    <a:hlinkClick r:id="rId9"/>
                  </a:rPr>
                  <a:t> </a:t>
                </a:r>
                <a:r>
                  <a:rPr lang="en-US" altLang="ko-KR" sz="1100" u="sng" dirty="0" err="1">
                    <a:hlinkClick r:id="rId9"/>
                  </a:rPr>
                  <a:t>코로나</a:t>
                </a:r>
                <a:r>
                  <a:rPr lang="en-US" altLang="ko-KR" sz="1100" u="sng" dirty="0">
                    <a:hlinkClick r:id="rId9"/>
                  </a:rPr>
                  <a:t> </a:t>
                </a:r>
                <a:r>
                  <a:rPr lang="en-US" altLang="ko-KR" sz="1100" u="sng" dirty="0" err="1">
                    <a:hlinkClick r:id="rId9"/>
                  </a:rPr>
                  <a:t>진단키트</a:t>
                </a:r>
                <a:r>
                  <a:rPr lang="en-US" altLang="ko-KR" sz="1100" u="sng" dirty="0">
                    <a:hlinkClick r:id="rId9"/>
                  </a:rPr>
                  <a:t> </a:t>
                </a:r>
                <a:r>
                  <a:rPr lang="en-US" altLang="ko-KR" sz="1100" u="sng" dirty="0" err="1">
                    <a:hlinkClick r:id="rId9"/>
                  </a:rPr>
                  <a:t>출시</a:t>
                </a:r>
                <a:r>
                  <a:rPr lang="en-US" altLang="ko-KR" sz="1100" dirty="0"/>
                  <a:t> </a:t>
                </a:r>
                <a:endParaRPr lang="ko-KR" altLang="ko-KR" sz="1100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20.12.15 </a:t>
                </a:r>
                <a:r>
                  <a:rPr lang="en-US" altLang="ko-KR" sz="1100" u="sng" dirty="0" err="1">
                    <a:hlinkClick r:id="rId10"/>
                  </a:rPr>
                  <a:t>랩지노믹스</a:t>
                </a:r>
                <a:r>
                  <a:rPr lang="en-US" altLang="ko-KR" sz="1100" u="sng" dirty="0">
                    <a:hlinkClick r:id="rId10"/>
                  </a:rPr>
                  <a:t>, </a:t>
                </a:r>
                <a:r>
                  <a:rPr lang="en-US" altLang="ko-KR" sz="1100" u="sng" dirty="0" err="1">
                    <a:hlinkClick r:id="rId10"/>
                  </a:rPr>
                  <a:t>미국에</a:t>
                </a:r>
                <a:r>
                  <a:rPr lang="en-US" altLang="ko-KR" sz="1100" u="sng" dirty="0">
                    <a:hlinkClick r:id="rId10"/>
                  </a:rPr>
                  <a:t> 'COVID-19 PCR </a:t>
                </a:r>
                <a:r>
                  <a:rPr lang="en-US" altLang="ko-KR" sz="1100" u="sng" dirty="0" err="1">
                    <a:hlinkClick r:id="rId10"/>
                  </a:rPr>
                  <a:t>진단키트</a:t>
                </a:r>
                <a:r>
                  <a:rPr lang="en-US" altLang="ko-KR" sz="1100" u="sng" dirty="0">
                    <a:hlinkClick r:id="rId10"/>
                  </a:rPr>
                  <a:t>' 총 100만회 </a:t>
                </a:r>
                <a:r>
                  <a:rPr lang="en-US" altLang="ko-KR" sz="1100" u="sng" dirty="0" err="1">
                    <a:hlinkClick r:id="rId10"/>
                  </a:rPr>
                  <a:t>분량</a:t>
                </a:r>
                <a:r>
                  <a:rPr lang="en-US" altLang="ko-KR" sz="1100" u="sng" dirty="0">
                    <a:hlinkClick r:id="rId10"/>
                  </a:rPr>
                  <a:t> </a:t>
                </a:r>
                <a:r>
                  <a:rPr lang="en-US" altLang="ko-KR" sz="1100" u="sng" dirty="0" err="1">
                    <a:hlinkClick r:id="rId10"/>
                  </a:rPr>
                  <a:t>수출</a:t>
                </a:r>
                <a:r>
                  <a:rPr lang="en-US" altLang="ko-KR" sz="1100" u="sng" dirty="0">
                    <a:hlinkClick r:id="rId10"/>
                  </a:rPr>
                  <a:t> </a:t>
                </a:r>
                <a:r>
                  <a:rPr lang="en-US" altLang="ko-KR" sz="1100" u="sng" dirty="0" err="1">
                    <a:hlinkClick r:id="rId10"/>
                  </a:rPr>
                  <a:t>계약</a:t>
                </a:r>
                <a:endParaRPr lang="en-US" altLang="ko-KR" sz="1100" u="sng" dirty="0"/>
              </a:p>
              <a:p>
                <a:endParaRPr lang="en-US" altLang="ko-KR" sz="1100" u="sng" spc="-150" dirty="0"/>
              </a:p>
              <a:p>
                <a:pPr>
                  <a:lnSpc>
                    <a:spcPts val="1000"/>
                  </a:lnSpc>
                </a:pPr>
                <a:endParaRPr lang="en-US" altLang="ko-KR" sz="1100" u="sng" dirty="0"/>
              </a:p>
              <a:p>
                <a:pPr>
                  <a:lnSpc>
                    <a:spcPts val="1000"/>
                  </a:lnSpc>
                </a:pPr>
                <a:endParaRPr lang="ko-KR" altLang="ko-KR" sz="110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A35BFA-E0DA-4D6A-8409-C9BFA5F54717}"/>
                  </a:ext>
                </a:extLst>
              </p:cNvPr>
              <p:cNvSpPr txBox="1"/>
              <p:nvPr/>
            </p:nvSpPr>
            <p:spPr>
              <a:xfrm>
                <a:off x="1005205" y="2198877"/>
                <a:ext cx="1555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2)</a:t>
                </a:r>
                <a:r>
                  <a:rPr lang="en-US" altLang="ko-KR" sz="1600" b="1" spc="-150" dirty="0"/>
                  <a:t> </a:t>
                </a:r>
                <a:r>
                  <a:rPr lang="ko-KR" altLang="en-US" sz="1600" b="1" spc="-150" dirty="0" err="1"/>
                  <a:t>랩지노믹스</a:t>
                </a:r>
                <a:endParaRPr lang="ko-KR" altLang="en-US" sz="1600" b="1" spc="-150" dirty="0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1B82CDB-7840-41AE-A67D-6CD10DC6C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019" y="4296293"/>
              <a:ext cx="1209844" cy="1133633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4F6E1-D84E-4111-904D-BBAEC7A0BDE4}"/>
              </a:ext>
            </a:extLst>
          </p:cNvPr>
          <p:cNvSpPr/>
          <p:nvPr/>
        </p:nvSpPr>
        <p:spPr>
          <a:xfrm>
            <a:off x="2546905" y="5567473"/>
            <a:ext cx="7098190" cy="5170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</a:rPr>
              <a:t>코로나</a:t>
            </a:r>
            <a:r>
              <a:rPr lang="en-US" altLang="ko-KR" spc="-150" dirty="0">
                <a:solidFill>
                  <a:schemeClr val="tx1"/>
                </a:solidFill>
              </a:rPr>
              <a:t>19</a:t>
            </a:r>
            <a:r>
              <a:rPr lang="ko-KR" altLang="en-US" spc="-150" dirty="0">
                <a:solidFill>
                  <a:schemeClr val="tx1"/>
                </a:solidFill>
              </a:rPr>
              <a:t> </a:t>
            </a:r>
            <a:r>
              <a:rPr lang="ko-KR" altLang="en-US" spc="-150" dirty="0">
                <a:solidFill>
                  <a:srgbClr val="FF0000"/>
                </a:solidFill>
              </a:rPr>
              <a:t>진단키트</a:t>
            </a:r>
            <a:r>
              <a:rPr lang="ko-KR" altLang="en-US" spc="-150" dirty="0">
                <a:solidFill>
                  <a:schemeClr val="tx1"/>
                </a:solidFill>
              </a:rPr>
              <a:t>를 개발 및 판매하여 매출 상승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E40C12-24A6-4C06-BC06-8B2074C090A7}"/>
              </a:ext>
            </a:extLst>
          </p:cNvPr>
          <p:cNvSpPr txBox="1"/>
          <p:nvPr/>
        </p:nvSpPr>
        <p:spPr>
          <a:xfrm>
            <a:off x="1031550" y="17975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연구개발업</a:t>
            </a:r>
            <a:endParaRPr lang="ko-KR" altLang="en-US" b="1" spc="-15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B6D0226-8F07-4ECC-A05A-41B44CFD0F71}"/>
              </a:ext>
            </a:extLst>
          </p:cNvPr>
          <p:cNvCxnSpPr>
            <a:cxnSpLocks/>
          </p:cNvCxnSpPr>
          <p:nvPr/>
        </p:nvCxnSpPr>
        <p:spPr>
          <a:xfrm>
            <a:off x="1510553" y="3748701"/>
            <a:ext cx="91708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1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64962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93DDFA8-822A-477E-BE7C-94DC865963D6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7" name="그룹 64">
              <a:extLst>
                <a:ext uri="{FF2B5EF4-FFF2-40B4-BE49-F238E27FC236}">
                  <a16:creationId xmlns:a16="http://schemas.microsoft.com/office/drawing/2014/main" id="{47029055-640C-4435-B71D-8E6E45E8B646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0" name="사각형: 둥근 모서리 65">
                <a:extLst>
                  <a:ext uri="{FF2B5EF4-FFF2-40B4-BE49-F238E27FC236}">
                    <a16:creationId xmlns:a16="http://schemas.microsoft.com/office/drawing/2014/main" id="{C0A2AE77-964F-4605-8A63-F83CCED5A0C9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그룹 66">
                <a:extLst>
                  <a:ext uri="{FF2B5EF4-FFF2-40B4-BE49-F238E27FC236}">
                    <a16:creationId xmlns:a16="http://schemas.microsoft.com/office/drawing/2014/main" id="{89DAB650-DDA1-48E8-BB56-9BC63FE70813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3" name="타원 68">
                  <a:extLst>
                    <a:ext uri="{FF2B5EF4-FFF2-40B4-BE49-F238E27FC236}">
                      <a16:creationId xmlns:a16="http://schemas.microsoft.com/office/drawing/2014/main" id="{ABE2CFA1-09C1-42A9-A286-A38BCED27DF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15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4" name="Group 28">
                  <a:extLst>
                    <a:ext uri="{FF2B5EF4-FFF2-40B4-BE49-F238E27FC236}">
                      <a16:creationId xmlns:a16="http://schemas.microsoft.com/office/drawing/2014/main" id="{F06FABBB-2487-4A45-84A1-1879329C44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5" name="Freeform 30">
                    <a:extLst>
                      <a:ext uri="{FF2B5EF4-FFF2-40B4-BE49-F238E27FC236}">
                        <a16:creationId xmlns:a16="http://schemas.microsoft.com/office/drawing/2014/main" id="{B92ED21B-E9C4-4BE4-BA35-02C631FFD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pc="-150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6" name="Freeform 31">
                    <a:extLst>
                      <a:ext uri="{FF2B5EF4-FFF2-40B4-BE49-F238E27FC236}">
                        <a16:creationId xmlns:a16="http://schemas.microsoft.com/office/drawing/2014/main" id="{D9C0469A-3EAF-40E3-B648-C7AF39F2F6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pc="-150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2" name="직각 삼각형 67">
                <a:extLst>
                  <a:ext uri="{FF2B5EF4-FFF2-40B4-BE49-F238E27FC236}">
                    <a16:creationId xmlns:a16="http://schemas.microsoft.com/office/drawing/2014/main" id="{0C4F91F1-5DE8-4544-9A8C-852B78DB24B8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직사각형 72">
              <a:extLst>
                <a:ext uri="{FF2B5EF4-FFF2-40B4-BE49-F238E27FC236}">
                  <a16:creationId xmlns:a16="http://schemas.microsoft.com/office/drawing/2014/main" id="{4B73C2F2-D206-4506-9B35-3F8C07E14DF4}"/>
                </a:ext>
              </a:extLst>
            </p:cNvPr>
            <p:cNvSpPr/>
            <p:nvPr/>
          </p:nvSpPr>
          <p:spPr>
            <a:xfrm>
              <a:off x="2308081" y="1236149"/>
              <a:ext cx="236940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spc="-15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 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결과 도출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– 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매출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/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하위</a:t>
              </a:r>
            </a:p>
          </p:txBody>
        </p:sp>
        <p:sp>
          <p:nvSpPr>
            <p:cNvPr id="39" name="직사각형 72">
              <a:extLst>
                <a:ext uri="{FF2B5EF4-FFF2-40B4-BE49-F238E27FC236}">
                  <a16:creationId xmlns:a16="http://schemas.microsoft.com/office/drawing/2014/main" id="{9C7202D4-AAAA-4941-8658-287601D542A7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4F6E1-D84E-4111-904D-BBAEC7A0BDE4}"/>
              </a:ext>
            </a:extLst>
          </p:cNvPr>
          <p:cNvSpPr/>
          <p:nvPr/>
        </p:nvSpPr>
        <p:spPr>
          <a:xfrm>
            <a:off x="2546905" y="5425694"/>
            <a:ext cx="7098190" cy="5170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</a:rPr>
              <a:t>코로나</a:t>
            </a:r>
            <a:r>
              <a:rPr lang="en-US" altLang="ko-KR" spc="-150" dirty="0">
                <a:solidFill>
                  <a:schemeClr val="tx1"/>
                </a:solidFill>
              </a:rPr>
              <a:t>19 </a:t>
            </a:r>
            <a:r>
              <a:rPr lang="ko-KR" altLang="en-US" spc="-150" dirty="0">
                <a:solidFill>
                  <a:schemeClr val="tx1"/>
                </a:solidFill>
              </a:rPr>
              <a:t>영향으로 자동차 </a:t>
            </a:r>
            <a:r>
              <a:rPr lang="ko-KR" altLang="en-US" spc="-150" dirty="0">
                <a:solidFill>
                  <a:srgbClr val="FF0000"/>
                </a:solidFill>
              </a:rPr>
              <a:t>부품의 판매량이 급감</a:t>
            </a:r>
            <a:r>
              <a:rPr lang="ko-KR" altLang="en-US" spc="-150" dirty="0">
                <a:solidFill>
                  <a:schemeClr val="tx1"/>
                </a:solidFill>
              </a:rPr>
              <a:t>하여 손해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E40C12-24A6-4C06-BC06-8B2074C090A7}"/>
              </a:ext>
            </a:extLst>
          </p:cNvPr>
          <p:cNvSpPr txBox="1"/>
          <p:nvPr/>
        </p:nvSpPr>
        <p:spPr>
          <a:xfrm>
            <a:off x="1031550" y="1797526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/>
              <a:t>자동차 및 트레일러 제조업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7922F5-872B-4F15-87CE-728A6EB2585C}"/>
              </a:ext>
            </a:extLst>
          </p:cNvPr>
          <p:cNvGrpSpPr/>
          <p:nvPr/>
        </p:nvGrpSpPr>
        <p:grpSpPr>
          <a:xfrm>
            <a:off x="1720682" y="2198877"/>
            <a:ext cx="8750636" cy="1332536"/>
            <a:chOff x="1005205" y="2198877"/>
            <a:chExt cx="8750636" cy="133253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1B1A6CC-9E30-4EAF-93A3-32D0EFACE97D}"/>
                </a:ext>
              </a:extLst>
            </p:cNvPr>
            <p:cNvGrpSpPr/>
            <p:nvPr/>
          </p:nvGrpSpPr>
          <p:grpSpPr>
            <a:xfrm>
              <a:off x="1005205" y="2198877"/>
              <a:ext cx="8750636" cy="1332536"/>
              <a:chOff x="1005205" y="2198877"/>
              <a:chExt cx="8750636" cy="133253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861158" y="2634014"/>
                <a:ext cx="6894683" cy="897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</a:t>
                </a:r>
                <a:r>
                  <a:rPr lang="en-US" altLang="ko-KR" sz="1300" spc="-150" dirty="0">
                    <a:solidFill>
                      <a:srgbClr val="7030A0"/>
                    </a:solidFill>
                  </a:rPr>
                  <a:t>   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자동차 소재 및 완 〮 가공품을 생산 및 국내 〮 해외의 자동차 업체에 납품하는 기업 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spc="-15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20.02.20</a:t>
                </a:r>
                <a:r>
                  <a:rPr lang="en-US" altLang="ko-KR" sz="1100" dirty="0"/>
                  <a:t> </a:t>
                </a:r>
                <a:r>
                  <a:rPr lang="en-US" altLang="ko-KR" sz="1100" u="sng" dirty="0" err="1">
                    <a:hlinkClick r:id="rId3"/>
                  </a:rPr>
                  <a:t>부산주공</a:t>
                </a:r>
                <a:r>
                  <a:rPr lang="en-US" altLang="ko-KR" sz="1100" u="sng" dirty="0">
                    <a:hlinkClick r:id="rId3"/>
                  </a:rPr>
                  <a:t>, </a:t>
                </a:r>
                <a:r>
                  <a:rPr lang="en-US" altLang="ko-KR" sz="1100" u="sng" dirty="0" err="1">
                    <a:hlinkClick r:id="rId3"/>
                  </a:rPr>
                  <a:t>지난해</a:t>
                </a:r>
                <a:r>
                  <a:rPr lang="en-US" altLang="ko-KR" sz="1100" u="sng" dirty="0">
                    <a:hlinkClick r:id="rId3"/>
                  </a:rPr>
                  <a:t> </a:t>
                </a:r>
                <a:r>
                  <a:rPr lang="en-US" altLang="ko-KR" sz="1100" u="sng" dirty="0" err="1">
                    <a:hlinkClick r:id="rId3"/>
                  </a:rPr>
                  <a:t>영업손</a:t>
                </a:r>
                <a:r>
                  <a:rPr lang="en-US" altLang="ko-KR" sz="1100" u="sng" dirty="0">
                    <a:hlinkClick r:id="rId3"/>
                  </a:rPr>
                  <a:t> 55억원…</a:t>
                </a:r>
                <a:r>
                  <a:rPr lang="en-US" altLang="ko-KR" sz="1100" u="sng" dirty="0" err="1">
                    <a:hlinkClick r:id="rId3"/>
                  </a:rPr>
                  <a:t>적자폭</a:t>
                </a:r>
                <a:r>
                  <a:rPr lang="en-US" altLang="ko-KR" sz="1100" u="sng" dirty="0">
                    <a:hlinkClick r:id="rId3"/>
                  </a:rPr>
                  <a:t> 19.2%↓</a:t>
                </a:r>
                <a:endParaRPr lang="ko-KR" altLang="ko-KR" sz="1100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20.07.07 </a:t>
                </a:r>
                <a:r>
                  <a:rPr lang="en-US" altLang="ko-KR" sz="1100" u="sng" dirty="0" err="1">
                    <a:hlinkClick r:id="rId4"/>
                  </a:rPr>
                  <a:t>볼보에</a:t>
                </a:r>
                <a:r>
                  <a:rPr lang="en-US" altLang="ko-KR" sz="1100" u="sng" dirty="0">
                    <a:hlinkClick r:id="rId4"/>
                  </a:rPr>
                  <a:t> </a:t>
                </a:r>
                <a:r>
                  <a:rPr lang="en-US" altLang="ko-KR" sz="1100" u="sng" dirty="0" err="1">
                    <a:hlinkClick r:id="rId4"/>
                  </a:rPr>
                  <a:t>납품하는</a:t>
                </a:r>
                <a:r>
                  <a:rPr lang="en-US" altLang="ko-KR" sz="1100" u="sng" dirty="0">
                    <a:hlinkClick r:id="rId4"/>
                  </a:rPr>
                  <a:t> 54년 </a:t>
                </a:r>
                <a:r>
                  <a:rPr lang="en-US" altLang="ko-KR" sz="1100" u="sng" dirty="0" err="1">
                    <a:hlinkClick r:id="rId4"/>
                  </a:rPr>
                  <a:t>업력</a:t>
                </a:r>
                <a:r>
                  <a:rPr lang="en-US" altLang="ko-KR" sz="1100" u="sng" dirty="0">
                    <a:hlinkClick r:id="rId4"/>
                  </a:rPr>
                  <a:t> </a:t>
                </a:r>
                <a:r>
                  <a:rPr lang="en-US" altLang="ko-KR" sz="1100" u="sng" dirty="0" err="1">
                    <a:hlinkClick r:id="rId4"/>
                  </a:rPr>
                  <a:t>부산주공</a:t>
                </a:r>
                <a:r>
                  <a:rPr lang="en-US" altLang="ko-KR" sz="1100" u="sng" dirty="0">
                    <a:hlinkClick r:id="rId4"/>
                  </a:rPr>
                  <a:t>, </a:t>
                </a:r>
                <a:r>
                  <a:rPr lang="en-US" altLang="ko-KR" sz="1100" u="sng" dirty="0" err="1">
                    <a:hlinkClick r:id="rId4"/>
                  </a:rPr>
                  <a:t>신용도</a:t>
                </a:r>
                <a:r>
                  <a:rPr lang="en-US" altLang="ko-KR" sz="1100" u="sng" dirty="0">
                    <a:hlinkClick r:id="rId4"/>
                  </a:rPr>
                  <a:t> ‘</a:t>
                </a:r>
                <a:r>
                  <a:rPr lang="en-US" altLang="ko-KR" sz="1100" u="sng" dirty="0" err="1">
                    <a:hlinkClick r:id="rId4"/>
                  </a:rPr>
                  <a:t>악화일로</a:t>
                </a:r>
                <a:r>
                  <a:rPr lang="en-US" altLang="ko-KR" sz="1100" u="sng" dirty="0">
                    <a:hlinkClick r:id="rId4"/>
                  </a:rPr>
                  <a:t>’</a:t>
                </a:r>
                <a:endParaRPr lang="ko-KR" altLang="ko-KR" sz="1100" dirty="0"/>
              </a:p>
              <a:p>
                <a:endParaRPr lang="en-US" altLang="ko-KR" sz="1100" u="sng" spc="-150" dirty="0"/>
              </a:p>
              <a:p>
                <a:endParaRPr lang="ko-KR" altLang="ko-KR" sz="1100" spc="-15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EEE783-1E58-4BF4-95C0-6CB39EB9E4CF}"/>
                  </a:ext>
                </a:extLst>
              </p:cNvPr>
              <p:cNvSpPr txBox="1"/>
              <p:nvPr/>
            </p:nvSpPr>
            <p:spPr>
              <a:xfrm>
                <a:off x="1005205" y="2198877"/>
                <a:ext cx="1555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150" dirty="0"/>
                  <a:t>1) </a:t>
                </a:r>
                <a:r>
                  <a:rPr lang="ko-KR" altLang="en-US" sz="1600" b="1" spc="-150" dirty="0" err="1"/>
                  <a:t>부산주공</a:t>
                </a:r>
                <a:endParaRPr lang="ko-KR" altLang="en-US" sz="1600" b="1" spc="-150" dirty="0"/>
              </a:p>
            </p:txBody>
          </p:sp>
        </p:grpSp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9951859-6A1C-415D-924B-7CC645F8A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460" y="2625670"/>
              <a:ext cx="1619476" cy="48584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07A727-3FBD-4E19-9633-E7EF24AAAA79}"/>
              </a:ext>
            </a:extLst>
          </p:cNvPr>
          <p:cNvGrpSpPr/>
          <p:nvPr/>
        </p:nvGrpSpPr>
        <p:grpSpPr>
          <a:xfrm>
            <a:off x="1720682" y="3888167"/>
            <a:ext cx="8817604" cy="1375138"/>
            <a:chOff x="938237" y="3899211"/>
            <a:chExt cx="8817604" cy="137513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AE5F977-237D-484D-8925-122E563F63A9}"/>
                </a:ext>
              </a:extLst>
            </p:cNvPr>
            <p:cNvGrpSpPr/>
            <p:nvPr/>
          </p:nvGrpSpPr>
          <p:grpSpPr>
            <a:xfrm>
              <a:off x="971765" y="3899211"/>
              <a:ext cx="8784076" cy="1375138"/>
              <a:chOff x="985993" y="2214913"/>
              <a:chExt cx="8784076" cy="1375138"/>
            </a:xfrm>
          </p:grpSpPr>
          <p:sp>
            <p:nvSpPr>
              <p:cNvPr id="28" name="Rectangle 19">
                <a:extLst>
                  <a:ext uri="{FF2B5EF4-FFF2-40B4-BE49-F238E27FC236}">
                    <a16:creationId xmlns:a16="http://schemas.microsoft.com/office/drawing/2014/main" id="{01F3F29F-E16D-427C-80ED-B83C78AF9C80}"/>
                  </a:ext>
                </a:extLst>
              </p:cNvPr>
              <p:cNvSpPr/>
              <p:nvPr/>
            </p:nvSpPr>
            <p:spPr>
              <a:xfrm>
                <a:off x="2878632" y="2692652"/>
                <a:ext cx="6891437" cy="897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</a:t>
                </a:r>
                <a:r>
                  <a:rPr lang="en-US" altLang="ko-KR" sz="1300" spc="-150" dirty="0">
                    <a:solidFill>
                      <a:srgbClr val="7030A0"/>
                    </a:solidFill>
                  </a:rPr>
                  <a:t>    </a:t>
                </a:r>
                <a:r>
                  <a:rPr lang="en-US" altLang="ko-KR" sz="1300" spc="-150" dirty="0">
                    <a:solidFill>
                      <a:schemeClr val="tx1"/>
                    </a:solidFill>
                  </a:rPr>
                  <a:t>60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여년의 역사를 가진 자동차 부품 전문기업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spc="-15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20.04.20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100" u="sng" dirty="0" err="1">
                    <a:hlinkClick r:id="rId6"/>
                  </a:rPr>
                  <a:t>캐스텍코리아</a:t>
                </a:r>
                <a:r>
                  <a:rPr lang="en-US" altLang="ko-KR" sz="1100" u="sng" dirty="0">
                    <a:hlinkClick r:id="rId6"/>
                  </a:rPr>
                  <a:t> "코로나19 </a:t>
                </a:r>
                <a:r>
                  <a:rPr lang="en-US" altLang="ko-KR" sz="1100" u="sng" dirty="0" err="1">
                    <a:hlinkClick r:id="rId6"/>
                  </a:rPr>
                  <a:t>영향으로</a:t>
                </a:r>
                <a:r>
                  <a:rPr lang="en-US" altLang="ko-KR" sz="1100" u="sng" dirty="0">
                    <a:hlinkClick r:id="rId6"/>
                  </a:rPr>
                  <a:t> </a:t>
                </a:r>
                <a:r>
                  <a:rPr lang="en-US" altLang="ko-KR" sz="1100" u="sng" dirty="0" err="1">
                    <a:hlinkClick r:id="rId6"/>
                  </a:rPr>
                  <a:t>생산</a:t>
                </a:r>
                <a:r>
                  <a:rPr lang="en-US" altLang="ko-KR" sz="1100" u="sng" dirty="0">
                    <a:hlinkClick r:id="rId6"/>
                  </a:rPr>
                  <a:t> </a:t>
                </a:r>
                <a:r>
                  <a:rPr lang="en-US" altLang="ko-KR" sz="1100" u="sng" dirty="0" err="1">
                    <a:hlinkClick r:id="rId6"/>
                  </a:rPr>
                  <a:t>중단</a:t>
                </a:r>
                <a:r>
                  <a:rPr lang="en-US" altLang="ko-KR" sz="1100" u="sng" dirty="0">
                    <a:hlinkClick r:id="rId6"/>
                  </a:rPr>
                  <a:t>"</a:t>
                </a:r>
                <a:endParaRPr lang="en-US" altLang="ko-KR" sz="1100" u="sng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20.04.20 </a:t>
                </a:r>
                <a:r>
                  <a:rPr lang="ko-KR" altLang="en-US" sz="1100" dirty="0" err="1">
                    <a:hlinkClick r:id="rId7"/>
                  </a:rPr>
                  <a:t>케스텍코리아</a:t>
                </a:r>
                <a:r>
                  <a:rPr lang="en-US" altLang="ko-KR" sz="1100" dirty="0">
                    <a:hlinkClick r:id="rId7"/>
                  </a:rPr>
                  <a:t>, </a:t>
                </a:r>
                <a:r>
                  <a:rPr lang="ko-KR" altLang="en-US" sz="1100" dirty="0">
                    <a:hlinkClick r:id="rId7"/>
                  </a:rPr>
                  <a:t>자동차 부품 생산 중단</a:t>
                </a:r>
                <a:endParaRPr lang="en-US" altLang="ko-KR" sz="1100" dirty="0"/>
              </a:p>
              <a:p>
                <a:endParaRPr lang="en-US" altLang="ko-KR" sz="1100" u="sng" spc="-150" dirty="0"/>
              </a:p>
              <a:p>
                <a:pPr>
                  <a:lnSpc>
                    <a:spcPts val="1000"/>
                  </a:lnSpc>
                </a:pPr>
                <a:endParaRPr lang="en-US" altLang="ko-KR" sz="1100" u="sng" spc="-150" dirty="0"/>
              </a:p>
              <a:p>
                <a:pPr>
                  <a:lnSpc>
                    <a:spcPts val="1000"/>
                  </a:lnSpc>
                </a:pPr>
                <a:endParaRPr lang="ko-KR" altLang="ko-KR" sz="1100" spc="-15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A35BFA-E0DA-4D6A-8409-C9BFA5F54717}"/>
                  </a:ext>
                </a:extLst>
              </p:cNvPr>
              <p:cNvSpPr txBox="1"/>
              <p:nvPr/>
            </p:nvSpPr>
            <p:spPr>
              <a:xfrm>
                <a:off x="985993" y="2214913"/>
                <a:ext cx="17895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150" dirty="0"/>
                  <a:t>2) </a:t>
                </a:r>
                <a:r>
                  <a:rPr lang="ko-KR" altLang="en-US" sz="1600" b="1" spc="-150" dirty="0" err="1"/>
                  <a:t>캐스텍코리아</a:t>
                </a:r>
                <a:endParaRPr lang="ko-KR" altLang="en-US" sz="1600" b="1" spc="-150" dirty="0"/>
              </a:p>
            </p:txBody>
          </p:sp>
        </p:grp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3E214785-82EA-46FC-A8A5-F947876EB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237" y="4382415"/>
              <a:ext cx="1823118" cy="418929"/>
            </a:xfrm>
            <a:prstGeom prst="rect">
              <a:avLst/>
            </a:prstGeom>
          </p:spPr>
        </p:pic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5DC95EA-73DE-453D-85AC-A0069AF715E9}"/>
              </a:ext>
            </a:extLst>
          </p:cNvPr>
          <p:cNvCxnSpPr>
            <a:cxnSpLocks/>
          </p:cNvCxnSpPr>
          <p:nvPr/>
        </p:nvCxnSpPr>
        <p:spPr>
          <a:xfrm>
            <a:off x="1510553" y="3715081"/>
            <a:ext cx="91708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9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93DDFA8-822A-477E-BE7C-94DC865963D6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7" name="그룹 64">
              <a:extLst>
                <a:ext uri="{FF2B5EF4-FFF2-40B4-BE49-F238E27FC236}">
                  <a16:creationId xmlns:a16="http://schemas.microsoft.com/office/drawing/2014/main" id="{47029055-640C-4435-B71D-8E6E45E8B646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0" name="사각형: 둥근 모서리 65">
                <a:extLst>
                  <a:ext uri="{FF2B5EF4-FFF2-40B4-BE49-F238E27FC236}">
                    <a16:creationId xmlns:a16="http://schemas.microsoft.com/office/drawing/2014/main" id="{C0A2AE77-964F-4605-8A63-F83CCED5A0C9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그룹 66">
                <a:extLst>
                  <a:ext uri="{FF2B5EF4-FFF2-40B4-BE49-F238E27FC236}">
                    <a16:creationId xmlns:a16="http://schemas.microsoft.com/office/drawing/2014/main" id="{89DAB650-DDA1-48E8-BB56-9BC63FE70813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3" name="타원 68">
                  <a:extLst>
                    <a:ext uri="{FF2B5EF4-FFF2-40B4-BE49-F238E27FC236}">
                      <a16:creationId xmlns:a16="http://schemas.microsoft.com/office/drawing/2014/main" id="{ABE2CFA1-09C1-42A9-A286-A38BCED27DF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4" name="Group 28">
                  <a:extLst>
                    <a:ext uri="{FF2B5EF4-FFF2-40B4-BE49-F238E27FC236}">
                      <a16:creationId xmlns:a16="http://schemas.microsoft.com/office/drawing/2014/main" id="{F06FABBB-2487-4A45-84A1-1879329C44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5" name="Freeform 30">
                    <a:extLst>
                      <a:ext uri="{FF2B5EF4-FFF2-40B4-BE49-F238E27FC236}">
                        <a16:creationId xmlns:a16="http://schemas.microsoft.com/office/drawing/2014/main" id="{B92ED21B-E9C4-4BE4-BA35-02C631FFD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6" name="Freeform 31">
                    <a:extLst>
                      <a:ext uri="{FF2B5EF4-FFF2-40B4-BE49-F238E27FC236}">
                        <a16:creationId xmlns:a16="http://schemas.microsoft.com/office/drawing/2014/main" id="{D9C0469A-3EAF-40E3-B648-C7AF39F2F6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2" name="직각 삼각형 67">
                <a:extLst>
                  <a:ext uri="{FF2B5EF4-FFF2-40B4-BE49-F238E27FC236}">
                    <a16:creationId xmlns:a16="http://schemas.microsoft.com/office/drawing/2014/main" id="{0C4F91F1-5DE8-4544-9A8C-852B78DB24B8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직사각형 72">
              <a:extLst>
                <a:ext uri="{FF2B5EF4-FFF2-40B4-BE49-F238E27FC236}">
                  <a16:creationId xmlns:a16="http://schemas.microsoft.com/office/drawing/2014/main" id="{4B73C2F2-D206-4506-9B35-3F8C07E14DF4}"/>
                </a:ext>
              </a:extLst>
            </p:cNvPr>
            <p:cNvSpPr/>
            <p:nvPr/>
          </p:nvSpPr>
          <p:spPr>
            <a:xfrm>
              <a:off x="2308081" y="1236149"/>
              <a:ext cx="236940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결과 도출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– 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매출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/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하위</a:t>
              </a:r>
            </a:p>
          </p:txBody>
        </p:sp>
        <p:sp>
          <p:nvSpPr>
            <p:cNvPr id="39" name="직사각형 72">
              <a:extLst>
                <a:ext uri="{FF2B5EF4-FFF2-40B4-BE49-F238E27FC236}">
                  <a16:creationId xmlns:a16="http://schemas.microsoft.com/office/drawing/2014/main" id="{9C7202D4-AAAA-4941-8658-287601D542A7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4F6E1-D84E-4111-904D-BBAEC7A0BDE4}"/>
              </a:ext>
            </a:extLst>
          </p:cNvPr>
          <p:cNvSpPr/>
          <p:nvPr/>
        </p:nvSpPr>
        <p:spPr>
          <a:xfrm>
            <a:off x="2546905" y="5775725"/>
            <a:ext cx="7098190" cy="5170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pc="-150" dirty="0">
                <a:solidFill>
                  <a:schemeClr val="tx1"/>
                </a:solidFill>
              </a:rPr>
              <a:t>코로나 여파로 </a:t>
            </a:r>
            <a:r>
              <a:rPr lang="ko-KR" altLang="en-US" sz="1500" spc="-150" dirty="0">
                <a:solidFill>
                  <a:srgbClr val="FF0000"/>
                </a:solidFill>
              </a:rPr>
              <a:t>여행 및 항공 이용이 급감</a:t>
            </a:r>
            <a:r>
              <a:rPr lang="ko-KR" altLang="en-US" sz="1500" spc="-150" dirty="0">
                <a:solidFill>
                  <a:schemeClr val="tx1"/>
                </a:solidFill>
              </a:rPr>
              <a:t>하면서 전체적으로 손해</a:t>
            </a:r>
            <a:endParaRPr lang="en-US" altLang="ko-KR" sz="1500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spc="-150" dirty="0">
                <a:solidFill>
                  <a:schemeClr val="tx1"/>
                </a:solidFill>
              </a:rPr>
              <a:t>상기한 회사들 뿐 아니라 분석한 </a:t>
            </a:r>
            <a:r>
              <a:rPr lang="ko-KR" altLang="en-US" sz="1500" spc="-150" dirty="0">
                <a:solidFill>
                  <a:srgbClr val="FF0000"/>
                </a:solidFill>
              </a:rPr>
              <a:t>모든 항공 회사</a:t>
            </a:r>
            <a:r>
              <a:rPr lang="ko-KR" altLang="en-US" sz="1500" spc="-150" dirty="0">
                <a:solidFill>
                  <a:schemeClr val="tx1"/>
                </a:solidFill>
              </a:rPr>
              <a:t>가 비슷한 상황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E40C12-24A6-4C06-BC06-8B2074C090A7}"/>
              </a:ext>
            </a:extLst>
          </p:cNvPr>
          <p:cNvSpPr txBox="1"/>
          <p:nvPr/>
        </p:nvSpPr>
        <p:spPr>
          <a:xfrm>
            <a:off x="1031550" y="1797526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/>
              <a:t>항공 운송업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FAD32C-2BF2-4CDE-BF8D-D682020342B7}"/>
              </a:ext>
            </a:extLst>
          </p:cNvPr>
          <p:cNvGrpSpPr/>
          <p:nvPr/>
        </p:nvGrpSpPr>
        <p:grpSpPr>
          <a:xfrm>
            <a:off x="1525741" y="2211129"/>
            <a:ext cx="8255749" cy="1345986"/>
            <a:chOff x="1005205" y="2198877"/>
            <a:chExt cx="8255749" cy="134598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1B1A6CC-9E30-4EAF-93A3-32D0EFACE97D}"/>
                </a:ext>
              </a:extLst>
            </p:cNvPr>
            <p:cNvGrpSpPr/>
            <p:nvPr/>
          </p:nvGrpSpPr>
          <p:grpSpPr>
            <a:xfrm>
              <a:off x="1005205" y="2198877"/>
              <a:ext cx="8255749" cy="1345986"/>
              <a:chOff x="1005205" y="2198877"/>
              <a:chExt cx="8255749" cy="134598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931047" y="2647464"/>
                <a:ext cx="6329907" cy="897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</a:t>
                </a:r>
                <a:r>
                  <a:rPr lang="en-US" altLang="ko-KR" sz="1300" spc="-150" dirty="0">
                    <a:solidFill>
                      <a:srgbClr val="7030A0"/>
                    </a:solidFill>
                  </a:rPr>
                  <a:t>   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저비용 항공사 중 하나로써 김해공항을 거점으로 하는 기업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20.03.09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100" u="sng" dirty="0" err="1">
                    <a:hlinkClick r:id="rId3"/>
                  </a:rPr>
                  <a:t>에어부산</a:t>
                </a:r>
                <a:r>
                  <a:rPr lang="en-US" altLang="ko-KR" sz="1100" u="sng" dirty="0">
                    <a:hlinkClick r:id="rId3"/>
                  </a:rPr>
                  <a:t> 9일부터 </a:t>
                </a:r>
                <a:r>
                  <a:rPr lang="en-US" altLang="ko-KR" sz="1100" u="sng" dirty="0" err="1">
                    <a:hlinkClick r:id="rId3"/>
                  </a:rPr>
                  <a:t>모든</a:t>
                </a:r>
                <a:r>
                  <a:rPr lang="en-US" altLang="ko-KR" sz="1100" u="sng" dirty="0">
                    <a:hlinkClick r:id="rId3"/>
                  </a:rPr>
                  <a:t> </a:t>
                </a:r>
                <a:r>
                  <a:rPr lang="en-US" altLang="ko-KR" sz="1100" u="sng" dirty="0" err="1">
                    <a:hlinkClick r:id="rId3"/>
                  </a:rPr>
                  <a:t>국제선</a:t>
                </a:r>
                <a:r>
                  <a:rPr lang="en-US" altLang="ko-KR" sz="1100" u="sng" dirty="0">
                    <a:hlinkClick r:id="rId3"/>
                  </a:rPr>
                  <a:t> </a:t>
                </a:r>
                <a:r>
                  <a:rPr lang="en-US" altLang="ko-KR" sz="1100" u="sng" dirty="0" err="1">
                    <a:hlinkClick r:id="rId3"/>
                  </a:rPr>
                  <a:t>운항</a:t>
                </a:r>
                <a:r>
                  <a:rPr lang="en-US" altLang="ko-KR" sz="1100" u="sng" dirty="0">
                    <a:hlinkClick r:id="rId3"/>
                  </a:rPr>
                  <a:t> </a:t>
                </a:r>
                <a:r>
                  <a:rPr lang="en-US" altLang="ko-KR" sz="1100" u="sng" dirty="0" err="1">
                    <a:hlinkClick r:id="rId3"/>
                  </a:rPr>
                  <a:t>중단</a:t>
                </a:r>
                <a:endParaRPr lang="en-US" altLang="ko-KR" sz="1100" spc="-15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20.05.15</a:t>
                </a:r>
                <a:r>
                  <a:rPr lang="en-US" altLang="ko-KR" sz="1100" dirty="0"/>
                  <a:t> </a:t>
                </a:r>
                <a:r>
                  <a:rPr lang="en-US" altLang="ko-KR" sz="1100" u="sng" dirty="0" err="1">
                    <a:hlinkClick r:id="rId4"/>
                  </a:rPr>
                  <a:t>에어부산</a:t>
                </a:r>
                <a:r>
                  <a:rPr lang="en-US" altLang="ko-KR" sz="1100" u="sng" dirty="0">
                    <a:hlinkClick r:id="rId4"/>
                  </a:rPr>
                  <a:t>, </a:t>
                </a:r>
                <a:r>
                  <a:rPr lang="en-US" altLang="ko-KR" sz="1100" u="sng" dirty="0" err="1">
                    <a:hlinkClick r:id="rId4"/>
                  </a:rPr>
                  <a:t>코로나에</a:t>
                </a:r>
                <a:r>
                  <a:rPr lang="en-US" altLang="ko-KR" sz="1100" u="sng" dirty="0">
                    <a:hlinkClick r:id="rId4"/>
                  </a:rPr>
                  <a:t> </a:t>
                </a:r>
                <a:r>
                  <a:rPr lang="en-US" altLang="ko-KR" sz="1100" u="sng" dirty="0" err="1">
                    <a:hlinkClick r:id="rId4"/>
                  </a:rPr>
                  <a:t>분기</a:t>
                </a:r>
                <a:r>
                  <a:rPr lang="en-US" altLang="ko-KR" sz="1100" u="sng" dirty="0">
                    <a:hlinkClick r:id="rId4"/>
                  </a:rPr>
                  <a:t> </a:t>
                </a:r>
                <a:r>
                  <a:rPr lang="en-US" altLang="ko-KR" sz="1100" u="sng" dirty="0" err="1">
                    <a:hlinkClick r:id="rId4"/>
                  </a:rPr>
                  <a:t>매출</a:t>
                </a:r>
                <a:r>
                  <a:rPr lang="en-US" altLang="ko-KR" sz="1100" u="sng" dirty="0">
                    <a:hlinkClick r:id="rId4"/>
                  </a:rPr>
                  <a:t> </a:t>
                </a:r>
                <a:r>
                  <a:rPr lang="en-US" altLang="ko-KR" sz="1100" u="sng" dirty="0" err="1">
                    <a:hlinkClick r:id="rId4"/>
                  </a:rPr>
                  <a:t>전년比</a:t>
                </a:r>
                <a:r>
                  <a:rPr lang="en-US" altLang="ko-KR" sz="1100" u="sng" dirty="0">
                    <a:hlinkClick r:id="rId4"/>
                  </a:rPr>
                  <a:t> 46.5%↓…385억 </a:t>
                </a:r>
                <a:r>
                  <a:rPr lang="en-US" altLang="ko-KR" sz="1100" u="sng" dirty="0" err="1">
                    <a:hlinkClick r:id="rId4"/>
                  </a:rPr>
                  <a:t>영업손</a:t>
                </a:r>
                <a:endParaRPr lang="en-US" altLang="ko-KR" sz="1100" u="sng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20.08.14 </a:t>
                </a:r>
                <a:r>
                  <a:rPr lang="en-US" altLang="ko-KR" sz="1100" u="sng" dirty="0" err="1">
                    <a:hlinkClick r:id="rId5"/>
                  </a:rPr>
                  <a:t>에어부산</a:t>
                </a:r>
                <a:r>
                  <a:rPr lang="en-US" altLang="ko-KR" sz="1100" u="sng" dirty="0">
                    <a:hlinkClick r:id="rId5"/>
                  </a:rPr>
                  <a:t>, 2Q </a:t>
                </a:r>
                <a:r>
                  <a:rPr lang="en-US" altLang="ko-KR" sz="1100" u="sng" dirty="0" err="1">
                    <a:hlinkClick r:id="rId5"/>
                  </a:rPr>
                  <a:t>영업손실</a:t>
                </a:r>
                <a:r>
                  <a:rPr lang="en-US" altLang="ko-KR" sz="1100" u="sng" dirty="0">
                    <a:hlinkClick r:id="rId5"/>
                  </a:rPr>
                  <a:t> 514억…코로나19 </a:t>
                </a:r>
                <a:r>
                  <a:rPr lang="en-US" altLang="ko-KR" sz="1100" u="sng" dirty="0" err="1">
                    <a:hlinkClick r:id="rId5"/>
                  </a:rPr>
                  <a:t>여파에</a:t>
                </a:r>
                <a:r>
                  <a:rPr lang="en-US" altLang="ko-KR" sz="1100" u="sng" dirty="0">
                    <a:hlinkClick r:id="rId5"/>
                  </a:rPr>
                  <a:t> </a:t>
                </a:r>
                <a:r>
                  <a:rPr lang="en-US" altLang="ko-KR" sz="1100" u="sng" dirty="0" err="1">
                    <a:hlinkClick r:id="rId5"/>
                  </a:rPr>
                  <a:t>적자</a:t>
                </a:r>
                <a:r>
                  <a:rPr lang="en-US" altLang="ko-KR" sz="1100" u="sng" dirty="0">
                    <a:hlinkClick r:id="rId5"/>
                  </a:rPr>
                  <a:t> </a:t>
                </a:r>
                <a:r>
                  <a:rPr lang="en-US" altLang="ko-KR" sz="1100" u="sng" dirty="0" err="1">
                    <a:hlinkClick r:id="rId5"/>
                  </a:rPr>
                  <a:t>지속</a:t>
                </a:r>
                <a:endParaRPr lang="en-US" altLang="ko-KR" sz="1100" u="sng" spc="-150" dirty="0"/>
              </a:p>
              <a:p>
                <a:endParaRPr lang="ko-KR" altLang="ko-KR" sz="110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EEE783-1E58-4BF4-95C0-6CB39EB9E4CF}"/>
                  </a:ext>
                </a:extLst>
              </p:cNvPr>
              <p:cNvSpPr txBox="1"/>
              <p:nvPr/>
            </p:nvSpPr>
            <p:spPr>
              <a:xfrm>
                <a:off x="1005205" y="2198877"/>
                <a:ext cx="1555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1)</a:t>
                </a:r>
                <a:r>
                  <a:rPr lang="en-US" altLang="ko-KR" sz="1600" b="1" spc="-150" dirty="0"/>
                  <a:t> </a:t>
                </a:r>
                <a:r>
                  <a:rPr lang="ko-KR" altLang="en-US" sz="1600" b="1" spc="-150" dirty="0"/>
                  <a:t>에어부산</a:t>
                </a: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714CE9-33D5-4656-A745-62C3AC7F2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50" y="2535922"/>
              <a:ext cx="1428949" cy="56205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A6ECA6-085C-4752-835D-7188FAA8CAC3}"/>
              </a:ext>
            </a:extLst>
          </p:cNvPr>
          <p:cNvGrpSpPr/>
          <p:nvPr/>
        </p:nvGrpSpPr>
        <p:grpSpPr>
          <a:xfrm>
            <a:off x="1510553" y="3683918"/>
            <a:ext cx="9306774" cy="1879404"/>
            <a:chOff x="986951" y="3600678"/>
            <a:chExt cx="9306774" cy="187940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AE5F977-237D-484D-8925-122E563F63A9}"/>
                </a:ext>
              </a:extLst>
            </p:cNvPr>
            <p:cNvGrpSpPr/>
            <p:nvPr/>
          </p:nvGrpSpPr>
          <p:grpSpPr>
            <a:xfrm>
              <a:off x="1002139" y="3600678"/>
              <a:ext cx="9291586" cy="1879404"/>
              <a:chOff x="985993" y="2194741"/>
              <a:chExt cx="9291586" cy="1879404"/>
            </a:xfrm>
          </p:grpSpPr>
          <p:sp>
            <p:nvSpPr>
              <p:cNvPr id="28" name="Rectangle 19">
                <a:extLst>
                  <a:ext uri="{FF2B5EF4-FFF2-40B4-BE49-F238E27FC236}">
                    <a16:creationId xmlns:a16="http://schemas.microsoft.com/office/drawing/2014/main" id="{01F3F29F-E16D-427C-80ED-B83C78AF9C80}"/>
                  </a:ext>
                </a:extLst>
              </p:cNvPr>
              <p:cNvSpPr/>
              <p:nvPr/>
            </p:nvSpPr>
            <p:spPr>
              <a:xfrm>
                <a:off x="2865185" y="3176746"/>
                <a:ext cx="7412394" cy="897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</a:t>
                </a:r>
                <a:r>
                  <a:rPr lang="en-US" altLang="ko-KR" sz="1300" spc="-150" dirty="0">
                    <a:solidFill>
                      <a:srgbClr val="7030A0"/>
                    </a:solidFill>
                  </a:rPr>
                  <a:t>   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대한민국의 국적 항공사</a:t>
                </a:r>
                <a:r>
                  <a:rPr lang="en-US" altLang="ko-KR" sz="1300" spc="-15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인천공항과 김포공항을 거점으로 하는 기업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000" spc="-15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20.02.28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100" u="sng" dirty="0" err="1">
                    <a:hlinkClick r:id="rId7"/>
                  </a:rPr>
                  <a:t>대한항공</a:t>
                </a:r>
                <a:r>
                  <a:rPr lang="en-US" altLang="ko-KR" sz="1100" u="sng" dirty="0">
                    <a:hlinkClick r:id="rId7"/>
                  </a:rPr>
                  <a:t> "코로나19에 </a:t>
                </a:r>
                <a:r>
                  <a:rPr lang="en-US" altLang="ko-KR" sz="1100" u="sng" dirty="0" err="1">
                    <a:hlinkClick r:id="rId7"/>
                  </a:rPr>
                  <a:t>비행기</a:t>
                </a:r>
                <a:r>
                  <a:rPr lang="en-US" altLang="ko-KR" sz="1100" u="sng" dirty="0">
                    <a:hlinkClick r:id="rId7"/>
                  </a:rPr>
                  <a:t> </a:t>
                </a:r>
                <a:r>
                  <a:rPr lang="en-US" altLang="ko-KR" sz="1100" u="sng" dirty="0" err="1">
                    <a:hlinkClick r:id="rId7"/>
                  </a:rPr>
                  <a:t>띄울</a:t>
                </a:r>
                <a:r>
                  <a:rPr lang="en-US" altLang="ko-KR" sz="1100" u="sng" dirty="0">
                    <a:hlinkClick r:id="rId7"/>
                  </a:rPr>
                  <a:t> 곳 </a:t>
                </a:r>
                <a:r>
                  <a:rPr lang="en-US" altLang="ko-KR" sz="1100" u="sng" dirty="0" err="1">
                    <a:hlinkClick r:id="rId7"/>
                  </a:rPr>
                  <a:t>없어</a:t>
                </a:r>
                <a:r>
                  <a:rPr lang="en-US" altLang="ko-KR" sz="1100" u="sng" dirty="0">
                    <a:hlinkClick r:id="rId7"/>
                  </a:rPr>
                  <a:t>"…</a:t>
                </a:r>
                <a:r>
                  <a:rPr lang="en-US" altLang="ko-KR" sz="1100" u="sng" dirty="0" err="1">
                    <a:hlinkClick r:id="rId7"/>
                  </a:rPr>
                  <a:t>미주</a:t>
                </a:r>
                <a:r>
                  <a:rPr lang="en-US" altLang="ko-KR" sz="1100" u="sng" dirty="0">
                    <a:hlinkClick r:id="rId7"/>
                  </a:rPr>
                  <a:t> </a:t>
                </a:r>
                <a:r>
                  <a:rPr lang="en-US" altLang="ko-KR" sz="1100" u="sng" dirty="0" err="1">
                    <a:hlinkClick r:id="rId7"/>
                  </a:rPr>
                  <a:t>노선까지</a:t>
                </a:r>
                <a:r>
                  <a:rPr lang="en-US" altLang="ko-KR" sz="1100" u="sng" dirty="0">
                    <a:hlinkClick r:id="rId7"/>
                  </a:rPr>
                  <a:t> </a:t>
                </a:r>
                <a:r>
                  <a:rPr lang="en-US" altLang="ko-KR" sz="1100" u="sng" dirty="0" err="1">
                    <a:hlinkClick r:id="rId7"/>
                  </a:rPr>
                  <a:t>줄인다</a:t>
                </a:r>
                <a:r>
                  <a:rPr lang="en-US" altLang="ko-KR" sz="1100" u="sng" dirty="0">
                    <a:hlinkClick r:id="rId7"/>
                  </a:rPr>
                  <a:t> </a:t>
                </a:r>
                <a:endParaRPr lang="en-US" altLang="ko-KR" sz="1100" u="sng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20.03.25 </a:t>
                </a:r>
                <a:r>
                  <a:rPr lang="en-US" altLang="ko-KR" sz="1100" u="sng" dirty="0" err="1">
                    <a:hlinkClick r:id="rId8"/>
                  </a:rPr>
                  <a:t>대한항공도</a:t>
                </a:r>
                <a:r>
                  <a:rPr lang="en-US" altLang="ko-KR" sz="1100" u="sng" dirty="0">
                    <a:hlinkClick r:id="rId8"/>
                  </a:rPr>
                  <a:t> '코로나19 </a:t>
                </a:r>
                <a:r>
                  <a:rPr lang="en-US" altLang="ko-KR" sz="1100" u="sng" dirty="0" err="1">
                    <a:hlinkClick r:id="rId8"/>
                  </a:rPr>
                  <a:t>비상체제</a:t>
                </a:r>
                <a:r>
                  <a:rPr lang="en-US" altLang="ko-KR" sz="1100" u="sng" dirty="0">
                    <a:hlinkClick r:id="rId8"/>
                  </a:rPr>
                  <a:t>'…全 </a:t>
                </a:r>
                <a:r>
                  <a:rPr lang="en-US" altLang="ko-KR" sz="1100" u="sng" dirty="0" err="1">
                    <a:hlinkClick r:id="rId8"/>
                  </a:rPr>
                  <a:t>임원</a:t>
                </a:r>
                <a:r>
                  <a:rPr lang="en-US" altLang="ko-KR" sz="1100" u="sng" dirty="0">
                    <a:hlinkClick r:id="rId8"/>
                  </a:rPr>
                  <a:t> 4월부터 </a:t>
                </a:r>
                <a:r>
                  <a:rPr lang="en-US" altLang="ko-KR" sz="1100" u="sng" dirty="0" err="1">
                    <a:hlinkClick r:id="rId8"/>
                  </a:rPr>
                  <a:t>급여</a:t>
                </a:r>
                <a:r>
                  <a:rPr lang="en-US" altLang="ko-KR" sz="1100" u="sng" dirty="0">
                    <a:hlinkClick r:id="rId8"/>
                  </a:rPr>
                  <a:t> </a:t>
                </a:r>
                <a:r>
                  <a:rPr lang="en-US" altLang="ko-KR" sz="1100" u="sng" dirty="0" err="1">
                    <a:hlinkClick r:id="rId8"/>
                  </a:rPr>
                  <a:t>반납</a:t>
                </a:r>
                <a:endParaRPr lang="en-US" altLang="ko-KR" sz="1100" u="sng" dirty="0"/>
              </a:p>
              <a:p>
                <a:r>
                  <a:rPr lang="en-US" altLang="ko-KR" sz="1100" dirty="0">
                    <a:solidFill>
                      <a:srgbClr val="FF0000"/>
                    </a:solidFill>
                  </a:rPr>
                  <a:t>20.05.15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100" u="sng" dirty="0" err="1">
                    <a:hlinkClick r:id="rId9"/>
                  </a:rPr>
                  <a:t>대한항공</a:t>
                </a:r>
                <a:r>
                  <a:rPr lang="en-US" altLang="ko-KR" sz="1100" u="sng" dirty="0">
                    <a:hlinkClick r:id="rId9"/>
                  </a:rPr>
                  <a:t>, 1분기 </a:t>
                </a:r>
                <a:r>
                  <a:rPr lang="en-US" altLang="ko-KR" sz="1100" u="sng" dirty="0" err="1">
                    <a:hlinkClick r:id="rId9"/>
                  </a:rPr>
                  <a:t>영업손실</a:t>
                </a:r>
                <a:r>
                  <a:rPr lang="en-US" altLang="ko-KR" sz="1100" u="sng" dirty="0">
                    <a:hlinkClick r:id="rId9"/>
                  </a:rPr>
                  <a:t> 566억원… </a:t>
                </a:r>
                <a:r>
                  <a:rPr lang="en-US" altLang="ko-KR" sz="1100" u="sng" dirty="0" err="1">
                    <a:hlinkClick r:id="rId9"/>
                  </a:rPr>
                  <a:t>적자</a:t>
                </a:r>
                <a:r>
                  <a:rPr lang="en-US" altLang="ko-KR" sz="1100" u="sng" dirty="0">
                    <a:hlinkClick r:id="rId9"/>
                  </a:rPr>
                  <a:t> </a:t>
                </a:r>
                <a:r>
                  <a:rPr lang="en-US" altLang="ko-KR" sz="1100" u="sng" dirty="0" err="1">
                    <a:hlinkClick r:id="rId9"/>
                  </a:rPr>
                  <a:t>전환했지만</a:t>
                </a:r>
                <a:r>
                  <a:rPr lang="en-US" altLang="ko-KR" sz="1100" u="sng" dirty="0">
                    <a:hlinkClick r:id="rId9"/>
                  </a:rPr>
                  <a:t> '</a:t>
                </a:r>
                <a:r>
                  <a:rPr lang="en-US" altLang="ko-KR" sz="1100" u="sng" dirty="0" err="1">
                    <a:hlinkClick r:id="rId9"/>
                  </a:rPr>
                  <a:t>선방</a:t>
                </a:r>
                <a:r>
                  <a:rPr lang="en-US" altLang="ko-KR" sz="1100" u="sng" dirty="0">
                    <a:hlinkClick r:id="rId9"/>
                  </a:rPr>
                  <a:t>’</a:t>
                </a:r>
                <a:endParaRPr lang="en-US" altLang="ko-KR" sz="1100" u="sng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20.05.28 </a:t>
                </a:r>
                <a:r>
                  <a:rPr lang="en-US" altLang="ko-KR" sz="1100" u="sng" dirty="0" err="1">
                    <a:hlinkClick r:id="rId10"/>
                  </a:rPr>
                  <a:t>대한항공</a:t>
                </a:r>
                <a:r>
                  <a:rPr lang="en-US" altLang="ko-KR" sz="1100" u="sng" dirty="0">
                    <a:hlinkClick r:id="rId10"/>
                  </a:rPr>
                  <a:t>, </a:t>
                </a:r>
                <a:r>
                  <a:rPr lang="en-US" altLang="ko-KR" sz="1100" u="sng" dirty="0" err="1">
                    <a:hlinkClick r:id="rId10"/>
                  </a:rPr>
                  <a:t>화물운임</a:t>
                </a:r>
                <a:r>
                  <a:rPr lang="en-US" altLang="ko-KR" sz="1100" u="sng" dirty="0">
                    <a:hlinkClick r:id="rId10"/>
                  </a:rPr>
                  <a:t> 2배↑…2분기 </a:t>
                </a:r>
                <a:r>
                  <a:rPr lang="en-US" altLang="ko-KR" sz="1100" u="sng" dirty="0" err="1">
                    <a:hlinkClick r:id="rId10"/>
                  </a:rPr>
                  <a:t>어닝</a:t>
                </a:r>
                <a:r>
                  <a:rPr lang="en-US" altLang="ko-KR" sz="1100" u="sng" dirty="0">
                    <a:hlinkClick r:id="rId10"/>
                  </a:rPr>
                  <a:t> </a:t>
                </a:r>
                <a:r>
                  <a:rPr lang="en-US" altLang="ko-KR" sz="1100" u="sng" dirty="0" err="1">
                    <a:hlinkClick r:id="rId10"/>
                  </a:rPr>
                  <a:t>서프라이즈</a:t>
                </a:r>
                <a:r>
                  <a:rPr lang="en-US" altLang="ko-KR" sz="1100" u="sng" dirty="0">
                    <a:hlinkClick r:id="rId10"/>
                  </a:rPr>
                  <a:t> </a:t>
                </a:r>
                <a:r>
                  <a:rPr lang="en-US" altLang="ko-KR" sz="1100" u="sng" dirty="0" err="1">
                    <a:hlinkClick r:id="rId10"/>
                  </a:rPr>
                  <a:t>나온다</a:t>
                </a:r>
                <a:endParaRPr lang="en-US" altLang="ko-KR" sz="1100" u="sng" dirty="0"/>
              </a:p>
              <a:p>
                <a:r>
                  <a:rPr lang="en-US" altLang="ko-KR" sz="1100" dirty="0">
                    <a:solidFill>
                      <a:srgbClr val="FF0000"/>
                    </a:solidFill>
                  </a:rPr>
                  <a:t>20.08.06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100" u="sng" dirty="0">
                    <a:hlinkClick r:id="rId11"/>
                  </a:rPr>
                  <a:t>‘</a:t>
                </a:r>
                <a:r>
                  <a:rPr lang="en-US" altLang="ko-KR" sz="1100" u="sng" dirty="0" err="1">
                    <a:hlinkClick r:id="rId11"/>
                  </a:rPr>
                  <a:t>코로나</a:t>
                </a:r>
                <a:r>
                  <a:rPr lang="en-US" altLang="ko-KR" sz="1100" u="sng" dirty="0">
                    <a:hlinkClick r:id="rId11"/>
                  </a:rPr>
                  <a:t> </a:t>
                </a:r>
                <a:r>
                  <a:rPr lang="en-US" altLang="ko-KR" sz="1100" u="sng" dirty="0" err="1">
                    <a:hlinkClick r:id="rId11"/>
                  </a:rPr>
                  <a:t>팬데믹</a:t>
                </a:r>
                <a:r>
                  <a:rPr lang="en-US" altLang="ko-KR" sz="1100" u="sng" dirty="0">
                    <a:hlinkClick r:id="rId11"/>
                  </a:rPr>
                  <a:t>’ </a:t>
                </a:r>
                <a:r>
                  <a:rPr lang="en-US" altLang="ko-KR" sz="1100" u="sng" dirty="0" err="1">
                    <a:hlinkClick r:id="rId11"/>
                  </a:rPr>
                  <a:t>매출</a:t>
                </a:r>
                <a:r>
                  <a:rPr lang="en-US" altLang="ko-KR" sz="1100" u="sng" dirty="0">
                    <a:hlinkClick r:id="rId11"/>
                  </a:rPr>
                  <a:t> </a:t>
                </a:r>
                <a:r>
                  <a:rPr lang="en-US" altLang="ko-KR" sz="1100" u="sng" dirty="0" err="1">
                    <a:hlinkClick r:id="rId11"/>
                  </a:rPr>
                  <a:t>반토막에도</a:t>
                </a:r>
                <a:r>
                  <a:rPr lang="en-US" altLang="ko-KR" sz="1100" u="sng" dirty="0">
                    <a:hlinkClick r:id="rId11"/>
                  </a:rPr>
                  <a:t> </a:t>
                </a:r>
                <a:r>
                  <a:rPr lang="en-US" altLang="ko-KR" sz="1100" u="sng" dirty="0" err="1">
                    <a:hlinkClick r:id="rId11"/>
                  </a:rPr>
                  <a:t>대한항공</a:t>
                </a:r>
                <a:r>
                  <a:rPr lang="en-US" altLang="ko-KR" sz="1100" u="sng" dirty="0">
                    <a:hlinkClick r:id="rId11"/>
                  </a:rPr>
                  <a:t> ‘</a:t>
                </a:r>
                <a:r>
                  <a:rPr lang="en-US" altLang="ko-KR" sz="1100" u="sng" dirty="0" err="1">
                    <a:hlinkClick r:id="rId11"/>
                  </a:rPr>
                  <a:t>흑자</a:t>
                </a:r>
                <a:r>
                  <a:rPr lang="en-US" altLang="ko-KR" sz="1100" u="sng" dirty="0">
                    <a:hlinkClick r:id="rId11"/>
                  </a:rPr>
                  <a:t>’…“</a:t>
                </a:r>
                <a:r>
                  <a:rPr lang="en-US" altLang="ko-KR" sz="1100" u="sng" dirty="0" err="1">
                    <a:hlinkClick r:id="rId11"/>
                  </a:rPr>
                  <a:t>세계</a:t>
                </a:r>
                <a:r>
                  <a:rPr lang="en-US" altLang="ko-KR" sz="1100" u="sng" dirty="0">
                    <a:hlinkClick r:id="rId11"/>
                  </a:rPr>
                  <a:t> </a:t>
                </a:r>
                <a:r>
                  <a:rPr lang="en-US" altLang="ko-KR" sz="1100" u="sng" dirty="0" err="1">
                    <a:hlinkClick r:id="rId11"/>
                  </a:rPr>
                  <a:t>유일</a:t>
                </a:r>
                <a:r>
                  <a:rPr lang="en-US" altLang="ko-KR" sz="1100" u="sng" dirty="0">
                    <a:hlinkClick r:id="rId11"/>
                  </a:rPr>
                  <a:t>”</a:t>
                </a:r>
                <a:endParaRPr lang="en-US" altLang="ko-KR" sz="1100" u="sng" dirty="0"/>
              </a:p>
              <a:p>
                <a:r>
                  <a:rPr lang="en-US" altLang="ko-KR" sz="1100" dirty="0">
                    <a:solidFill>
                      <a:srgbClr val="FF0000"/>
                    </a:solidFill>
                  </a:rPr>
                  <a:t>20.08.06 </a:t>
                </a:r>
                <a:r>
                  <a:rPr lang="en-US" altLang="ko-KR" sz="1100" u="sng" dirty="0" err="1">
                    <a:hlinkClick r:id="rId12"/>
                  </a:rPr>
                  <a:t>대한항공</a:t>
                </a:r>
                <a:r>
                  <a:rPr lang="en-US" altLang="ko-KR" sz="1100" u="sng" dirty="0">
                    <a:hlinkClick r:id="rId12"/>
                  </a:rPr>
                  <a:t>, 2분기 </a:t>
                </a:r>
                <a:r>
                  <a:rPr lang="en-US" altLang="ko-KR" sz="1100" u="sng" dirty="0" err="1">
                    <a:hlinkClick r:id="rId12"/>
                  </a:rPr>
                  <a:t>영업익</a:t>
                </a:r>
                <a:r>
                  <a:rPr lang="en-US" altLang="ko-KR" sz="1100" u="sng" dirty="0">
                    <a:hlinkClick r:id="rId12"/>
                  </a:rPr>
                  <a:t> 1485억..흑자전환</a:t>
                </a:r>
                <a:endParaRPr lang="en-US" altLang="ko-KR" sz="1100" u="sng" dirty="0"/>
              </a:p>
              <a:p>
                <a:endParaRPr lang="en-US" altLang="ko-KR" sz="1100" spc="-15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chemeClr val="tx1"/>
                    </a:solidFill>
                  </a:rPr>
                  <a:t>코로나로 인해 매출이 크게 줄었지만</a:t>
                </a:r>
                <a:r>
                  <a:rPr lang="en-US" altLang="ko-KR" sz="1300" spc="-15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300" spc="-150" dirty="0">
                    <a:solidFill>
                      <a:srgbClr val="FF0000"/>
                    </a:solidFill>
                  </a:rPr>
                  <a:t>여러 대책을 마련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하여 힘든 상황에서도 영업 이익을 내는 모습을 보여줌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endParaRPr lang="en-US" altLang="ko-KR" sz="1100" spc="-150" dirty="0"/>
              </a:p>
              <a:p>
                <a:endParaRPr lang="en-US" altLang="ko-KR" sz="1100" u="sng" spc="-150" dirty="0"/>
              </a:p>
              <a:p>
                <a:pPr>
                  <a:lnSpc>
                    <a:spcPts val="1000"/>
                  </a:lnSpc>
                </a:pPr>
                <a:endParaRPr lang="en-US" altLang="ko-KR" sz="1100" u="sng" dirty="0"/>
              </a:p>
              <a:p>
                <a:pPr>
                  <a:lnSpc>
                    <a:spcPts val="1000"/>
                  </a:lnSpc>
                </a:pPr>
                <a:endParaRPr lang="ko-KR" altLang="ko-KR" sz="110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A35BFA-E0DA-4D6A-8409-C9BFA5F54717}"/>
                  </a:ext>
                </a:extLst>
              </p:cNvPr>
              <p:cNvSpPr txBox="1"/>
              <p:nvPr/>
            </p:nvSpPr>
            <p:spPr>
              <a:xfrm>
                <a:off x="985993" y="2194741"/>
                <a:ext cx="12980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150" dirty="0"/>
                  <a:t>2) </a:t>
                </a:r>
                <a:r>
                  <a:rPr lang="ko-KR" altLang="en-US" sz="1600" b="1" spc="-150" dirty="0"/>
                  <a:t>대한항공</a:t>
                </a:r>
              </a:p>
            </p:txBody>
          </p:sp>
        </p:grpSp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106576E-5CFB-4F09-B166-3AB92CA19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951" y="4066194"/>
              <a:ext cx="1789589" cy="464244"/>
            </a:xfrm>
            <a:prstGeom prst="rect">
              <a:avLst/>
            </a:prstGeom>
          </p:spPr>
        </p:pic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D104A6F-4336-4338-BFE9-00B265552330}"/>
              </a:ext>
            </a:extLst>
          </p:cNvPr>
          <p:cNvCxnSpPr>
            <a:cxnSpLocks/>
          </p:cNvCxnSpPr>
          <p:nvPr/>
        </p:nvCxnSpPr>
        <p:spPr>
          <a:xfrm>
            <a:off x="1510553" y="3607509"/>
            <a:ext cx="91708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624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93DDFA8-822A-477E-BE7C-94DC865963D6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7" name="그룹 64">
              <a:extLst>
                <a:ext uri="{FF2B5EF4-FFF2-40B4-BE49-F238E27FC236}">
                  <a16:creationId xmlns:a16="http://schemas.microsoft.com/office/drawing/2014/main" id="{47029055-640C-4435-B71D-8E6E45E8B646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0" name="사각형: 둥근 모서리 65">
                <a:extLst>
                  <a:ext uri="{FF2B5EF4-FFF2-40B4-BE49-F238E27FC236}">
                    <a16:creationId xmlns:a16="http://schemas.microsoft.com/office/drawing/2014/main" id="{C0A2AE77-964F-4605-8A63-F83CCED5A0C9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그룹 66">
                <a:extLst>
                  <a:ext uri="{FF2B5EF4-FFF2-40B4-BE49-F238E27FC236}">
                    <a16:creationId xmlns:a16="http://schemas.microsoft.com/office/drawing/2014/main" id="{89DAB650-DDA1-48E8-BB56-9BC63FE70813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3" name="타원 68">
                  <a:extLst>
                    <a:ext uri="{FF2B5EF4-FFF2-40B4-BE49-F238E27FC236}">
                      <a16:creationId xmlns:a16="http://schemas.microsoft.com/office/drawing/2014/main" id="{ABE2CFA1-09C1-42A9-A286-A38BCED27DF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4" name="Group 28">
                  <a:extLst>
                    <a:ext uri="{FF2B5EF4-FFF2-40B4-BE49-F238E27FC236}">
                      <a16:creationId xmlns:a16="http://schemas.microsoft.com/office/drawing/2014/main" id="{F06FABBB-2487-4A45-84A1-1879329C44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5" name="Freeform 30">
                    <a:extLst>
                      <a:ext uri="{FF2B5EF4-FFF2-40B4-BE49-F238E27FC236}">
                        <a16:creationId xmlns:a16="http://schemas.microsoft.com/office/drawing/2014/main" id="{B92ED21B-E9C4-4BE4-BA35-02C631FFD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6" name="Freeform 31">
                    <a:extLst>
                      <a:ext uri="{FF2B5EF4-FFF2-40B4-BE49-F238E27FC236}">
                        <a16:creationId xmlns:a16="http://schemas.microsoft.com/office/drawing/2014/main" id="{D9C0469A-3EAF-40E3-B648-C7AF39F2F6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2" name="직각 삼각형 67">
                <a:extLst>
                  <a:ext uri="{FF2B5EF4-FFF2-40B4-BE49-F238E27FC236}">
                    <a16:creationId xmlns:a16="http://schemas.microsoft.com/office/drawing/2014/main" id="{0C4F91F1-5DE8-4544-9A8C-852B78DB24B8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직사각형 72">
              <a:extLst>
                <a:ext uri="{FF2B5EF4-FFF2-40B4-BE49-F238E27FC236}">
                  <a16:creationId xmlns:a16="http://schemas.microsoft.com/office/drawing/2014/main" id="{4B73C2F2-D206-4506-9B35-3F8C07E14DF4}"/>
                </a:ext>
              </a:extLst>
            </p:cNvPr>
            <p:cNvSpPr/>
            <p:nvPr/>
          </p:nvSpPr>
          <p:spPr>
            <a:xfrm>
              <a:off x="2308081" y="1236149"/>
              <a:ext cx="236940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결과 도출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– 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당기순이익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/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상위</a:t>
              </a:r>
            </a:p>
          </p:txBody>
        </p:sp>
        <p:sp>
          <p:nvSpPr>
            <p:cNvPr id="39" name="직사각형 72">
              <a:extLst>
                <a:ext uri="{FF2B5EF4-FFF2-40B4-BE49-F238E27FC236}">
                  <a16:creationId xmlns:a16="http://schemas.microsoft.com/office/drawing/2014/main" id="{9C7202D4-AAAA-4941-8658-287601D542A7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4F6E1-D84E-4111-904D-BBAEC7A0BDE4}"/>
              </a:ext>
            </a:extLst>
          </p:cNvPr>
          <p:cNvSpPr/>
          <p:nvPr/>
        </p:nvSpPr>
        <p:spPr>
          <a:xfrm>
            <a:off x="2546905" y="5685428"/>
            <a:ext cx="7098190" cy="5170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pc="-150" dirty="0">
                <a:solidFill>
                  <a:schemeClr val="tx1"/>
                </a:solidFill>
              </a:rPr>
              <a:t>코로나</a:t>
            </a:r>
            <a:r>
              <a:rPr lang="en-US" altLang="ko-KR" sz="1500" spc="-150" dirty="0">
                <a:solidFill>
                  <a:schemeClr val="tx1"/>
                </a:solidFill>
              </a:rPr>
              <a:t>19</a:t>
            </a:r>
            <a:r>
              <a:rPr lang="ko-KR" altLang="en-US" sz="1500" spc="-150" dirty="0">
                <a:solidFill>
                  <a:schemeClr val="tx1"/>
                </a:solidFill>
              </a:rPr>
              <a:t>로 소속 </a:t>
            </a:r>
            <a:r>
              <a:rPr lang="ko-KR" altLang="en-US" sz="1500" spc="-150" dirty="0">
                <a:solidFill>
                  <a:srgbClr val="FF0000"/>
                </a:solidFill>
              </a:rPr>
              <a:t>아티스트들의 활동이 줄어 </a:t>
            </a:r>
            <a:r>
              <a:rPr lang="ko-KR" altLang="en-US" sz="1500" spc="-150" dirty="0">
                <a:solidFill>
                  <a:schemeClr val="tx1"/>
                </a:solidFill>
              </a:rPr>
              <a:t>손해를 보았지만</a:t>
            </a:r>
            <a:endParaRPr lang="en-US" altLang="ko-KR" sz="1500" spc="-15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spc="-150" dirty="0">
                <a:solidFill>
                  <a:srgbClr val="FF0000"/>
                </a:solidFill>
              </a:rPr>
              <a:t>온라인 콘서트</a:t>
            </a:r>
            <a:r>
              <a:rPr lang="ko-KR" altLang="en-US" sz="1500" spc="-150" dirty="0">
                <a:solidFill>
                  <a:schemeClr val="tx1"/>
                </a:solidFill>
              </a:rPr>
              <a:t> 및 </a:t>
            </a:r>
            <a:r>
              <a:rPr lang="ko-KR" altLang="en-US" sz="1500" spc="-150" dirty="0">
                <a:solidFill>
                  <a:srgbClr val="FF0000"/>
                </a:solidFill>
              </a:rPr>
              <a:t>음원 〮 앨범 판매</a:t>
            </a:r>
            <a:r>
              <a:rPr lang="ko-KR" altLang="en-US" sz="1500" spc="-150" dirty="0">
                <a:solidFill>
                  <a:schemeClr val="tx1"/>
                </a:solidFill>
              </a:rPr>
              <a:t>를 통하여 수익을 창출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E40C12-24A6-4C06-BC06-8B2074C090A7}"/>
              </a:ext>
            </a:extLst>
          </p:cNvPr>
          <p:cNvSpPr txBox="1"/>
          <p:nvPr/>
        </p:nvSpPr>
        <p:spPr>
          <a:xfrm>
            <a:off x="1031550" y="1797526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/>
              <a:t>영상 오디오 기록물 제작 및 </a:t>
            </a:r>
            <a:r>
              <a:rPr lang="ko-KR" altLang="en-US" b="1" spc="-150" dirty="0" err="1"/>
              <a:t>배급업</a:t>
            </a:r>
            <a:endParaRPr lang="ko-KR" altLang="en-US" b="1" spc="-15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B6D0226-8F07-4ECC-A05A-41B44CFD0F71}"/>
              </a:ext>
            </a:extLst>
          </p:cNvPr>
          <p:cNvCxnSpPr>
            <a:cxnSpLocks/>
          </p:cNvCxnSpPr>
          <p:nvPr/>
        </p:nvCxnSpPr>
        <p:spPr>
          <a:xfrm>
            <a:off x="1416424" y="3748701"/>
            <a:ext cx="93591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E0950D-C907-4A6E-AA39-B3BFFAB87989}"/>
              </a:ext>
            </a:extLst>
          </p:cNvPr>
          <p:cNvGrpSpPr/>
          <p:nvPr/>
        </p:nvGrpSpPr>
        <p:grpSpPr>
          <a:xfrm>
            <a:off x="1525699" y="2198877"/>
            <a:ext cx="9140602" cy="1520795"/>
            <a:chOff x="1005205" y="2198877"/>
            <a:chExt cx="9140602" cy="152079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1B1A6CC-9E30-4EAF-93A3-32D0EFACE97D}"/>
                </a:ext>
              </a:extLst>
            </p:cNvPr>
            <p:cNvGrpSpPr/>
            <p:nvPr/>
          </p:nvGrpSpPr>
          <p:grpSpPr>
            <a:xfrm>
              <a:off x="1005205" y="2198877"/>
              <a:ext cx="9140602" cy="1520795"/>
              <a:chOff x="1005205" y="2198877"/>
              <a:chExt cx="9140602" cy="152079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861159" y="2822273"/>
                <a:ext cx="7284648" cy="897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</a:t>
                </a:r>
                <a:r>
                  <a:rPr lang="en-US" altLang="ko-KR" sz="1300" spc="-150" dirty="0">
                    <a:solidFill>
                      <a:srgbClr val="7030A0"/>
                    </a:solidFill>
                  </a:rPr>
                  <a:t>   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대중문화예술기획업 〮 엔터테인먼트 업종 및 업종에 적합한 창의적</a:t>
                </a:r>
                <a:r>
                  <a:rPr lang="en-US" altLang="ko-KR" sz="1300" spc="-15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능동적 인재의 발굴 및 양성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spc="-15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20.05.19</a:t>
                </a:r>
                <a:r>
                  <a:rPr lang="en-US" altLang="ko-KR" sz="1100" dirty="0"/>
                  <a:t> 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3"/>
                  </a:rPr>
                  <a:t>"JYP Ent., 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3"/>
                  </a:rPr>
                  <a:t>코로나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3"/>
                  </a:rPr>
                  <a:t>19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3"/>
                  </a:rPr>
                  <a:t>로 인한 실적타격 가장 적어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3"/>
                  </a:rPr>
                  <a:t>"</a:t>
                </a:r>
                <a:endParaRPr lang="en-US" altLang="ko-KR" sz="1100" u="sng" spc="-15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20.08.26 </a:t>
                </a:r>
                <a:r>
                  <a:rPr lang="en-US" altLang="ko-KR" sz="1100" u="sng" dirty="0">
                    <a:hlinkClick r:id="rId4"/>
                  </a:rPr>
                  <a:t>JYP</a:t>
                </a:r>
                <a:r>
                  <a:rPr lang="ko-KR" altLang="en-US" sz="1100" u="sng" dirty="0" err="1">
                    <a:hlinkClick r:id="rId4"/>
                  </a:rPr>
                  <a:t>엔터</a:t>
                </a:r>
                <a:r>
                  <a:rPr lang="en-US" altLang="ko-KR" sz="1100" u="sng" dirty="0">
                    <a:hlinkClick r:id="rId4"/>
                  </a:rPr>
                  <a:t>, </a:t>
                </a:r>
                <a:r>
                  <a:rPr lang="ko-KR" altLang="en-US" sz="1100" u="sng" dirty="0">
                    <a:hlinkClick r:id="rId4"/>
                  </a:rPr>
                  <a:t>하반기 </a:t>
                </a:r>
                <a:r>
                  <a:rPr lang="ko-KR" altLang="en-US" sz="1100" u="sng" dirty="0" err="1">
                    <a:hlinkClick r:id="rId4"/>
                  </a:rPr>
                  <a:t>니쥬</a:t>
                </a:r>
                <a:r>
                  <a:rPr lang="ko-KR" altLang="en-US" sz="1100" u="sng" dirty="0">
                    <a:hlinkClick r:id="rId4"/>
                  </a:rPr>
                  <a:t> 내년 </a:t>
                </a:r>
                <a:r>
                  <a:rPr lang="en-US" altLang="ko-KR" sz="1100" u="sng" dirty="0">
                    <a:hlinkClick r:id="rId4"/>
                  </a:rPr>
                  <a:t>2PM </a:t>
                </a:r>
                <a:r>
                  <a:rPr lang="ko-KR" altLang="en-US" sz="1100" u="sng" dirty="0">
                    <a:hlinkClick r:id="rId4"/>
                  </a:rPr>
                  <a:t>활동 실적 기대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20.09.03 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5"/>
                  </a:rPr>
                  <a:t>JYP 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5"/>
                  </a:rPr>
                  <a:t>中 </a:t>
                </a:r>
                <a:r>
                  <a:rPr lang="ko-KR" altLang="en-US" sz="1100" dirty="0" err="1">
                    <a:solidFill>
                      <a:schemeClr val="tx1"/>
                    </a:solidFill>
                    <a:hlinkClick r:id="rId5"/>
                  </a:rPr>
                  <a:t>보이스토리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5"/>
                  </a:rPr>
                  <a:t>, </a:t>
                </a:r>
                <a:r>
                  <a:rPr lang="ko-KR" altLang="en-US" sz="1100" dirty="0" err="1">
                    <a:solidFill>
                      <a:schemeClr val="tx1"/>
                    </a:solidFill>
                    <a:hlinkClick r:id="rId5"/>
                  </a:rPr>
                  <a:t>비대면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5"/>
                  </a:rPr>
                  <a:t> 콘서트 누적 </a:t>
                </a:r>
                <a:r>
                  <a:rPr lang="ko-KR" altLang="en-US" sz="1100" dirty="0" err="1">
                    <a:solidFill>
                      <a:schemeClr val="tx1"/>
                    </a:solidFill>
                    <a:hlinkClick r:id="rId5"/>
                  </a:rPr>
                  <a:t>접속자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5"/>
                  </a:rPr>
                  <a:t> 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5"/>
                  </a:rPr>
                  <a:t>554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5"/>
                  </a:rPr>
                  <a:t>만 기록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  <a:p>
                <a:endParaRPr lang="en-US" altLang="ko-KR" sz="1100" u="sng" spc="-150" dirty="0"/>
              </a:p>
              <a:p>
                <a:endParaRPr lang="en-US" altLang="ko-KR" sz="1100" u="sng" dirty="0"/>
              </a:p>
              <a:p>
                <a:endParaRPr lang="ko-KR" altLang="ko-KR" sz="110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EEE783-1E58-4BF4-95C0-6CB39EB9E4CF}"/>
                  </a:ext>
                </a:extLst>
              </p:cNvPr>
              <p:cNvSpPr txBox="1"/>
              <p:nvPr/>
            </p:nvSpPr>
            <p:spPr>
              <a:xfrm>
                <a:off x="1005205" y="2198877"/>
                <a:ext cx="12463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1) JYP</a:t>
                </a:r>
                <a:endParaRPr lang="ko-KR" altLang="en-US" sz="1600" b="1" spc="-150" dirty="0"/>
              </a:p>
            </p:txBody>
          </p:sp>
        </p:grpSp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41407D7-6B9C-423A-9AAD-D6073B471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12" y="2572320"/>
              <a:ext cx="1342313" cy="623526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7FAF23-2245-4A4B-AA3B-8AB8C74117F2}"/>
              </a:ext>
            </a:extLst>
          </p:cNvPr>
          <p:cNvGrpSpPr/>
          <p:nvPr/>
        </p:nvGrpSpPr>
        <p:grpSpPr>
          <a:xfrm>
            <a:off x="1525699" y="3807881"/>
            <a:ext cx="8711076" cy="1781145"/>
            <a:chOff x="990977" y="3829383"/>
            <a:chExt cx="8711076" cy="178114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AE5F977-237D-484D-8925-122E563F63A9}"/>
                </a:ext>
              </a:extLst>
            </p:cNvPr>
            <p:cNvGrpSpPr/>
            <p:nvPr/>
          </p:nvGrpSpPr>
          <p:grpSpPr>
            <a:xfrm>
              <a:off x="990977" y="3829383"/>
              <a:ext cx="8711076" cy="1781145"/>
              <a:chOff x="1005205" y="2198877"/>
              <a:chExt cx="8711076" cy="1781145"/>
            </a:xfrm>
          </p:grpSpPr>
          <p:sp>
            <p:nvSpPr>
              <p:cNvPr id="28" name="Rectangle 19">
                <a:extLst>
                  <a:ext uri="{FF2B5EF4-FFF2-40B4-BE49-F238E27FC236}">
                    <a16:creationId xmlns:a16="http://schemas.microsoft.com/office/drawing/2014/main" id="{01F3F29F-E16D-427C-80ED-B83C78AF9C80}"/>
                  </a:ext>
                </a:extLst>
              </p:cNvPr>
              <p:cNvSpPr/>
              <p:nvPr/>
            </p:nvSpPr>
            <p:spPr>
              <a:xfrm>
                <a:off x="2878632" y="3082623"/>
                <a:ext cx="6837649" cy="897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</a:t>
                </a:r>
                <a:r>
                  <a:rPr lang="en-US" altLang="ko-KR" sz="1300" spc="-150" dirty="0">
                    <a:solidFill>
                      <a:srgbClr val="7030A0"/>
                    </a:solidFill>
                  </a:rPr>
                  <a:t>   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위와 동일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spc="-15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20.03.12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100" dirty="0" err="1">
                    <a:hlinkClick r:id="rId7"/>
                  </a:rPr>
                  <a:t>에스엠</a:t>
                </a:r>
                <a:r>
                  <a:rPr lang="en-US" altLang="ko-KR" sz="1100" dirty="0">
                    <a:hlinkClick r:id="rId7"/>
                  </a:rPr>
                  <a:t>, </a:t>
                </a:r>
                <a:r>
                  <a:rPr lang="ko-KR" altLang="en-US" sz="1100" dirty="0">
                    <a:hlinkClick r:id="rId7"/>
                  </a:rPr>
                  <a:t>코로나</a:t>
                </a:r>
                <a:r>
                  <a:rPr lang="en-US" altLang="ko-KR" sz="1100" dirty="0">
                    <a:hlinkClick r:id="rId7"/>
                  </a:rPr>
                  <a:t>19</a:t>
                </a:r>
                <a:r>
                  <a:rPr lang="ko-KR" altLang="en-US" sz="1100" dirty="0">
                    <a:hlinkClick r:id="rId7"/>
                  </a:rPr>
                  <a:t>로 아티스트 활동량↓</a:t>
                </a:r>
                <a:r>
                  <a:rPr lang="en-US" altLang="ko-KR" sz="1100" dirty="0">
                    <a:hlinkClick r:id="rId7"/>
                  </a:rPr>
                  <a:t>...</a:t>
                </a:r>
                <a:r>
                  <a:rPr lang="ko-KR" altLang="en-US" sz="1100" dirty="0">
                    <a:hlinkClick r:id="rId7"/>
                  </a:rPr>
                  <a:t>실적 감소 불가피</a:t>
                </a:r>
                <a:endParaRPr lang="en-US" altLang="ko-KR" sz="1100" u="sng" spc="-150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20.04.14 </a:t>
                </a:r>
                <a:r>
                  <a:rPr lang="en-US" altLang="ko-KR" sz="1100" dirty="0">
                    <a:hlinkClick r:id="rId8"/>
                  </a:rPr>
                  <a:t>SM, </a:t>
                </a:r>
                <a:r>
                  <a:rPr lang="ko-KR" altLang="en-US" sz="1100" dirty="0">
                    <a:hlinkClick r:id="rId8"/>
                  </a:rPr>
                  <a:t>네이버와 손잡고 </a:t>
                </a:r>
                <a:r>
                  <a:rPr lang="en-US" altLang="ko-KR" sz="1100" dirty="0">
                    <a:hlinkClick r:id="rId8"/>
                  </a:rPr>
                  <a:t>"</a:t>
                </a:r>
                <a:r>
                  <a:rPr lang="ko-KR" altLang="en-US" sz="1100" dirty="0">
                    <a:hlinkClick r:id="rId8"/>
                  </a:rPr>
                  <a:t>온라인에 최적화된 라이브 콘서트</a:t>
                </a:r>
                <a:r>
                  <a:rPr lang="en-US" altLang="ko-KR" sz="1100" dirty="0">
                    <a:hlinkClick r:id="rId8"/>
                  </a:rPr>
                  <a:t>" </a:t>
                </a:r>
                <a:r>
                  <a:rPr lang="ko-KR" altLang="en-US" sz="1100" dirty="0">
                    <a:hlinkClick r:id="rId8"/>
                  </a:rPr>
                  <a:t>서비스</a:t>
                </a:r>
                <a:endParaRPr lang="en-US" altLang="ko-KR" sz="1100" spc="-150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20.07.09 </a:t>
                </a:r>
                <a:r>
                  <a:rPr lang="ko-KR" altLang="en-US" sz="1100" dirty="0" err="1">
                    <a:hlinkClick r:id="rId9"/>
                  </a:rPr>
                  <a:t>에스엠</a:t>
                </a:r>
                <a:r>
                  <a:rPr lang="en-US" altLang="ko-KR" sz="1100" dirty="0">
                    <a:hlinkClick r:id="rId9"/>
                  </a:rPr>
                  <a:t>, </a:t>
                </a:r>
                <a:r>
                  <a:rPr lang="ko-KR" altLang="en-US" sz="1100" dirty="0">
                    <a:hlinkClick r:id="rId9"/>
                  </a:rPr>
                  <a:t>백현</a:t>
                </a:r>
                <a:r>
                  <a:rPr lang="en-US" altLang="ko-KR" sz="1100" dirty="0">
                    <a:hlinkClick r:id="rId9"/>
                  </a:rPr>
                  <a:t>·NCT127 </a:t>
                </a:r>
                <a:r>
                  <a:rPr lang="ko-KR" altLang="en-US" sz="1100" dirty="0">
                    <a:hlinkClick r:id="rId9"/>
                  </a:rPr>
                  <a:t>등 앨범판매량 급증</a:t>
                </a:r>
                <a:r>
                  <a:rPr lang="en-US" altLang="ko-KR" sz="1100" dirty="0">
                    <a:hlinkClick r:id="rId9"/>
                  </a:rPr>
                  <a:t>···</a:t>
                </a:r>
                <a:r>
                  <a:rPr lang="ko-KR" altLang="en-US" sz="1100" dirty="0">
                    <a:hlinkClick r:id="rId9"/>
                  </a:rPr>
                  <a:t>목표가 </a:t>
                </a:r>
                <a:r>
                  <a:rPr lang="en-US" altLang="ko-KR" sz="1100" dirty="0">
                    <a:hlinkClick r:id="rId9"/>
                  </a:rPr>
                  <a:t>25% </a:t>
                </a:r>
                <a:r>
                  <a:rPr lang="ko-KR" altLang="en-US" sz="1100" dirty="0">
                    <a:hlinkClick r:id="rId9"/>
                  </a:rPr>
                  <a:t>상향</a:t>
                </a:r>
                <a:endParaRPr lang="ko-KR" altLang="ko-KR" sz="1100" dirty="0"/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20.10.18 </a:t>
                </a:r>
                <a:r>
                  <a:rPr lang="en-US" altLang="ko-KR" sz="1100" dirty="0">
                    <a:hlinkClick r:id="rId10"/>
                  </a:rPr>
                  <a:t>K</a:t>
                </a:r>
                <a:r>
                  <a:rPr lang="ko-KR" altLang="en-US" sz="1100" dirty="0">
                    <a:hlinkClick r:id="rId10"/>
                  </a:rPr>
                  <a:t>팝 선구자 </a:t>
                </a:r>
                <a:r>
                  <a:rPr lang="ko-KR" altLang="en-US" sz="1100" dirty="0" err="1">
                    <a:hlinkClick r:id="rId10"/>
                  </a:rPr>
                  <a:t>에스엠</a:t>
                </a:r>
                <a:r>
                  <a:rPr lang="en-US" altLang="ko-KR" sz="1100" dirty="0">
                    <a:hlinkClick r:id="rId10"/>
                  </a:rPr>
                  <a:t>…'</a:t>
                </a:r>
                <a:r>
                  <a:rPr lang="ko-KR" altLang="en-US" sz="1100" dirty="0">
                    <a:hlinkClick r:id="rId10"/>
                  </a:rPr>
                  <a:t>온라인 콘서트</a:t>
                </a:r>
                <a:r>
                  <a:rPr lang="en-US" altLang="ko-KR" sz="1100" dirty="0">
                    <a:hlinkClick r:id="rId10"/>
                  </a:rPr>
                  <a:t>'</a:t>
                </a:r>
                <a:r>
                  <a:rPr lang="ko-KR" altLang="en-US" sz="1100" dirty="0">
                    <a:hlinkClick r:id="rId10"/>
                  </a:rPr>
                  <a:t>로 날아오를까</a:t>
                </a:r>
                <a:endParaRPr lang="en-US" altLang="ko-KR" sz="1100" dirty="0">
                  <a:hlinkClick r:id="rId10"/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21.01.02 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11"/>
                  </a:rPr>
                  <a:t>SM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11"/>
                  </a:rPr>
                  <a:t>타운 라이브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11"/>
                  </a:rPr>
                  <a:t>, 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11"/>
                  </a:rPr>
                  <a:t>새해 첫날 전세계 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11"/>
                  </a:rPr>
                  <a:t>K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11"/>
                  </a:rPr>
                  <a:t>팝 점령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11"/>
                  </a:rPr>
                  <a:t>…186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11"/>
                  </a:rPr>
                  <a:t>개국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11"/>
                  </a:rPr>
                  <a:t>·3583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11"/>
                  </a:rPr>
                  <a:t>만 스트리밍 대기록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  <a:p>
                <a:endParaRPr lang="ko-KR" altLang="en-US" sz="1100" dirty="0">
                  <a:solidFill>
                    <a:schemeClr val="tx1"/>
                  </a:solidFill>
                  <a:hlinkClick r:id="rId10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endParaRPr>
              </a:p>
              <a:p>
                <a:endParaRPr lang="en-US" altLang="ko-KR" sz="1100" u="sng" dirty="0"/>
              </a:p>
              <a:p>
                <a:endParaRPr lang="en-US" altLang="ko-KR" sz="1100" u="sng" spc="-150" dirty="0"/>
              </a:p>
              <a:p>
                <a:pPr>
                  <a:lnSpc>
                    <a:spcPts val="1000"/>
                  </a:lnSpc>
                </a:pPr>
                <a:endParaRPr lang="en-US" altLang="ko-KR" sz="1100" u="sng" dirty="0"/>
              </a:p>
              <a:p>
                <a:pPr>
                  <a:lnSpc>
                    <a:spcPts val="1000"/>
                  </a:lnSpc>
                </a:pPr>
                <a:endParaRPr lang="ko-KR" altLang="ko-KR" sz="110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A35BFA-E0DA-4D6A-8409-C9BFA5F54717}"/>
                  </a:ext>
                </a:extLst>
              </p:cNvPr>
              <p:cNvSpPr txBox="1"/>
              <p:nvPr/>
            </p:nvSpPr>
            <p:spPr>
              <a:xfrm>
                <a:off x="1005205" y="2198877"/>
                <a:ext cx="1555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2)</a:t>
                </a:r>
                <a:r>
                  <a:rPr lang="en-US" altLang="ko-KR" sz="1600" b="1" spc="-150" dirty="0"/>
                  <a:t> </a:t>
                </a:r>
                <a:r>
                  <a:rPr lang="en-US" altLang="ko-KR" sz="1600" b="1" dirty="0"/>
                  <a:t>SM</a:t>
                </a:r>
                <a:endParaRPr lang="ko-KR" altLang="en-US" sz="1600" b="1" dirty="0"/>
              </a:p>
            </p:txBody>
          </p:sp>
        </p:grpSp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94D653A9-DDAE-4FDD-B830-97BA2D309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460" y="4193978"/>
              <a:ext cx="1555929" cy="478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8224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93DDFA8-822A-477E-BE7C-94DC865963D6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7" name="그룹 64">
              <a:extLst>
                <a:ext uri="{FF2B5EF4-FFF2-40B4-BE49-F238E27FC236}">
                  <a16:creationId xmlns:a16="http://schemas.microsoft.com/office/drawing/2014/main" id="{47029055-640C-4435-B71D-8E6E45E8B646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0" name="사각형: 둥근 모서리 65">
                <a:extLst>
                  <a:ext uri="{FF2B5EF4-FFF2-40B4-BE49-F238E27FC236}">
                    <a16:creationId xmlns:a16="http://schemas.microsoft.com/office/drawing/2014/main" id="{C0A2AE77-964F-4605-8A63-F83CCED5A0C9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그룹 66">
                <a:extLst>
                  <a:ext uri="{FF2B5EF4-FFF2-40B4-BE49-F238E27FC236}">
                    <a16:creationId xmlns:a16="http://schemas.microsoft.com/office/drawing/2014/main" id="{89DAB650-DDA1-48E8-BB56-9BC63FE70813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3" name="타원 68">
                  <a:extLst>
                    <a:ext uri="{FF2B5EF4-FFF2-40B4-BE49-F238E27FC236}">
                      <a16:creationId xmlns:a16="http://schemas.microsoft.com/office/drawing/2014/main" id="{ABE2CFA1-09C1-42A9-A286-A38BCED27DF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4" name="Group 28">
                  <a:extLst>
                    <a:ext uri="{FF2B5EF4-FFF2-40B4-BE49-F238E27FC236}">
                      <a16:creationId xmlns:a16="http://schemas.microsoft.com/office/drawing/2014/main" id="{F06FABBB-2487-4A45-84A1-1879329C44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5" name="Freeform 30">
                    <a:extLst>
                      <a:ext uri="{FF2B5EF4-FFF2-40B4-BE49-F238E27FC236}">
                        <a16:creationId xmlns:a16="http://schemas.microsoft.com/office/drawing/2014/main" id="{B92ED21B-E9C4-4BE4-BA35-02C631FFD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6" name="Freeform 31">
                    <a:extLst>
                      <a:ext uri="{FF2B5EF4-FFF2-40B4-BE49-F238E27FC236}">
                        <a16:creationId xmlns:a16="http://schemas.microsoft.com/office/drawing/2014/main" id="{D9C0469A-3EAF-40E3-B648-C7AF39F2F6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2" name="직각 삼각형 67">
                <a:extLst>
                  <a:ext uri="{FF2B5EF4-FFF2-40B4-BE49-F238E27FC236}">
                    <a16:creationId xmlns:a16="http://schemas.microsoft.com/office/drawing/2014/main" id="{0C4F91F1-5DE8-4544-9A8C-852B78DB24B8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직사각형 72">
              <a:extLst>
                <a:ext uri="{FF2B5EF4-FFF2-40B4-BE49-F238E27FC236}">
                  <a16:creationId xmlns:a16="http://schemas.microsoft.com/office/drawing/2014/main" id="{4B73C2F2-D206-4506-9B35-3F8C07E14DF4}"/>
                </a:ext>
              </a:extLst>
            </p:cNvPr>
            <p:cNvSpPr/>
            <p:nvPr/>
          </p:nvSpPr>
          <p:spPr>
            <a:xfrm>
              <a:off x="2308080" y="1236149"/>
              <a:ext cx="246353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결과 도출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– 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당기순이익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/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하위</a:t>
              </a:r>
            </a:p>
          </p:txBody>
        </p:sp>
        <p:sp>
          <p:nvSpPr>
            <p:cNvPr id="39" name="직사각형 72">
              <a:extLst>
                <a:ext uri="{FF2B5EF4-FFF2-40B4-BE49-F238E27FC236}">
                  <a16:creationId xmlns:a16="http://schemas.microsoft.com/office/drawing/2014/main" id="{9C7202D4-AAAA-4941-8658-287601D542A7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12BA97-8CCD-438F-98E7-7B1FD9666234}"/>
              </a:ext>
            </a:extLst>
          </p:cNvPr>
          <p:cNvSpPr/>
          <p:nvPr/>
        </p:nvSpPr>
        <p:spPr>
          <a:xfrm>
            <a:off x="2546905" y="5148188"/>
            <a:ext cx="7098190" cy="5170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-150" dirty="0">
                <a:solidFill>
                  <a:schemeClr val="tx1"/>
                </a:solidFill>
              </a:rPr>
              <a:t>코로나</a:t>
            </a:r>
            <a:r>
              <a:rPr lang="en-US" altLang="ko-KR" spc="-150" dirty="0">
                <a:solidFill>
                  <a:schemeClr val="tx1"/>
                </a:solidFill>
              </a:rPr>
              <a:t>19</a:t>
            </a:r>
            <a:r>
              <a:rPr lang="ko-KR" altLang="en-US" spc="-150" dirty="0">
                <a:solidFill>
                  <a:schemeClr val="tx1"/>
                </a:solidFill>
              </a:rPr>
              <a:t>로 고속버스 </a:t>
            </a:r>
            <a:r>
              <a:rPr lang="ko-KR" altLang="en-US" spc="-150" dirty="0">
                <a:solidFill>
                  <a:srgbClr val="FF0000"/>
                </a:solidFill>
              </a:rPr>
              <a:t>이용객이 대폭 감소</a:t>
            </a:r>
            <a:r>
              <a:rPr lang="ko-KR" altLang="en-US" spc="-150" dirty="0">
                <a:solidFill>
                  <a:schemeClr val="tx1"/>
                </a:solidFill>
              </a:rPr>
              <a:t>하여 손해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2814A-0546-42A4-8E63-1F8CA3F0C7EA}"/>
              </a:ext>
            </a:extLst>
          </p:cNvPr>
          <p:cNvSpPr txBox="1"/>
          <p:nvPr/>
        </p:nvSpPr>
        <p:spPr>
          <a:xfrm>
            <a:off x="1031550" y="179752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/>
              <a:t>육상 운송 및 파이프라인 운송업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DADD4F-D5DA-4273-A966-C09955D7DD82}"/>
              </a:ext>
            </a:extLst>
          </p:cNvPr>
          <p:cNvGrpSpPr/>
          <p:nvPr/>
        </p:nvGrpSpPr>
        <p:grpSpPr>
          <a:xfrm>
            <a:off x="1585821" y="2488030"/>
            <a:ext cx="7393265" cy="1598428"/>
            <a:chOff x="1005205" y="2198877"/>
            <a:chExt cx="7393265" cy="15984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EEE783-1E58-4BF4-95C0-6CB39EB9E4CF}"/>
                </a:ext>
              </a:extLst>
            </p:cNvPr>
            <p:cNvSpPr txBox="1"/>
            <p:nvPr/>
          </p:nvSpPr>
          <p:spPr>
            <a:xfrm>
              <a:off x="1005205" y="2198877"/>
              <a:ext cx="1343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/>
                <a:t>〮 </a:t>
              </a:r>
              <a:r>
                <a:rPr lang="ko-KR" altLang="en-US" sz="1600" b="1" spc="-150" dirty="0"/>
                <a:t>천일고속</a:t>
              </a:r>
            </a:p>
          </p:txBody>
        </p:sp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E203EC4-9B82-4631-8B25-99553B42D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50" y="2631688"/>
              <a:ext cx="1644849" cy="514015"/>
            </a:xfrm>
            <a:prstGeom prst="rect">
              <a:avLst/>
            </a:prstGeom>
          </p:spPr>
        </p:pic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DD2A06B3-3B2F-4A5D-969F-EF1643EFB00D}"/>
                </a:ext>
              </a:extLst>
            </p:cNvPr>
            <p:cNvSpPr/>
            <p:nvPr/>
          </p:nvSpPr>
          <p:spPr>
            <a:xfrm>
              <a:off x="2847712" y="2899906"/>
              <a:ext cx="5550758" cy="897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spc="-150" dirty="0">
                  <a:solidFill>
                    <a:srgbClr val="7030A0"/>
                  </a:solidFill>
                </a:rPr>
                <a:t>기업 개요</a:t>
              </a:r>
              <a:r>
                <a:rPr lang="en-US" altLang="ko-KR" sz="1300" spc="-150" dirty="0">
                  <a:solidFill>
                    <a:srgbClr val="7030A0"/>
                  </a:solidFill>
                </a:rPr>
                <a:t>    </a:t>
              </a:r>
              <a:r>
                <a:rPr lang="ko-KR" altLang="en-US" sz="1300" spc="-150" dirty="0">
                  <a:solidFill>
                    <a:schemeClr val="tx1"/>
                  </a:solidFill>
                </a:rPr>
                <a:t>고속버스 운송 및 운행 기업</a:t>
              </a:r>
              <a:endParaRPr lang="en-US" altLang="ko-KR" sz="1300" spc="-15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300" spc="-15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spc="-150" dirty="0">
                  <a:solidFill>
                    <a:srgbClr val="7030A0"/>
                  </a:solidFill>
                </a:rPr>
                <a:t>관련 뉴스</a:t>
              </a:r>
              <a:endParaRPr lang="en-US" altLang="ko-KR" sz="1300" spc="-150" dirty="0">
                <a:solidFill>
                  <a:srgbClr val="7030A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300" spc="-150" dirty="0">
                <a:solidFill>
                  <a:srgbClr val="7030A0"/>
                </a:solidFill>
              </a:endParaRPr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20.02.19 </a:t>
              </a:r>
              <a:r>
                <a:rPr lang="ko-KR" altLang="en-US" sz="1100" dirty="0">
                  <a:solidFill>
                    <a:schemeClr val="tx1"/>
                  </a:solidFill>
                  <a:hlinkClick r:id="rId4"/>
                </a:rPr>
                <a:t>코로나</a:t>
              </a:r>
              <a:r>
                <a:rPr lang="en-US" altLang="ko-KR" sz="1100" dirty="0">
                  <a:solidFill>
                    <a:schemeClr val="tx1"/>
                  </a:solidFill>
                  <a:hlinkClick r:id="rId4"/>
                </a:rPr>
                <a:t>19 '</a:t>
              </a:r>
              <a:r>
                <a:rPr lang="ko-KR" altLang="en-US" sz="1100" dirty="0">
                  <a:solidFill>
                    <a:schemeClr val="tx1"/>
                  </a:solidFill>
                  <a:hlinkClick r:id="rId4"/>
                </a:rPr>
                <a:t>공습</a:t>
              </a:r>
              <a:r>
                <a:rPr lang="en-US" altLang="ko-KR" sz="1100" dirty="0">
                  <a:solidFill>
                    <a:schemeClr val="tx1"/>
                  </a:solidFill>
                  <a:hlinkClick r:id="rId4"/>
                </a:rPr>
                <a:t>'</a:t>
              </a:r>
              <a:r>
                <a:rPr lang="ko-KR" altLang="en-US" sz="1100" dirty="0">
                  <a:solidFill>
                    <a:schemeClr val="tx1"/>
                  </a:solidFill>
                  <a:hlinkClick r:id="rId4"/>
                </a:rPr>
                <a:t>에 버스업계 </a:t>
              </a:r>
              <a:r>
                <a:rPr lang="en-US" altLang="ko-KR" sz="1100" dirty="0">
                  <a:solidFill>
                    <a:schemeClr val="tx1"/>
                  </a:solidFill>
                  <a:hlinkClick r:id="rId4"/>
                </a:rPr>
                <a:t>'</a:t>
              </a:r>
              <a:r>
                <a:rPr lang="ko-KR" altLang="en-US" sz="1100" dirty="0">
                  <a:solidFill>
                    <a:schemeClr val="tx1"/>
                  </a:solidFill>
                  <a:hlinkClick r:id="rId4"/>
                </a:rPr>
                <a:t>직격탄</a:t>
              </a:r>
              <a:r>
                <a:rPr lang="en-US" altLang="ko-KR" sz="1100" dirty="0">
                  <a:solidFill>
                    <a:schemeClr val="tx1"/>
                  </a:solidFill>
                  <a:hlinkClick r:id="rId4"/>
                </a:rPr>
                <a:t>'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20.02.20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hlinkClick r:id="rId5"/>
                </a:rPr>
                <a:t>[</a:t>
              </a:r>
              <a:r>
                <a:rPr lang="ko-KR" altLang="en-US" sz="1100" dirty="0">
                  <a:solidFill>
                    <a:schemeClr val="tx1"/>
                  </a:solidFill>
                  <a:hlinkClick r:id="rId5"/>
                </a:rPr>
                <a:t>코로나</a:t>
              </a:r>
              <a:r>
                <a:rPr lang="en-US" altLang="ko-KR" sz="1100" dirty="0">
                  <a:solidFill>
                    <a:schemeClr val="tx1"/>
                  </a:solidFill>
                  <a:hlinkClick r:id="rId5"/>
                </a:rPr>
                <a:t>19</a:t>
              </a:r>
              <a:r>
                <a:rPr lang="ko-KR" altLang="en-US" sz="1100" dirty="0">
                  <a:solidFill>
                    <a:schemeClr val="tx1"/>
                  </a:solidFill>
                  <a:hlinkClick r:id="rId5"/>
                </a:rPr>
                <a:t>로 버스운행 급감</a:t>
              </a:r>
              <a:r>
                <a:rPr lang="en-US" altLang="ko-KR" sz="1100" dirty="0">
                  <a:solidFill>
                    <a:schemeClr val="tx1"/>
                  </a:solidFill>
                  <a:hlinkClick r:id="rId5"/>
                </a:rPr>
                <a:t>] </a:t>
              </a:r>
              <a:r>
                <a:rPr lang="ko-KR" altLang="en-US" sz="1100" dirty="0">
                  <a:solidFill>
                    <a:schemeClr val="tx1"/>
                  </a:solidFill>
                  <a:hlinkClick r:id="rId5"/>
                </a:rPr>
                <a:t>임금 감소로 생계 위협받는 버스노동자</a:t>
              </a:r>
              <a:endParaRPr lang="en-US" altLang="ko-KR" sz="1100" spc="-150" dirty="0">
                <a:solidFill>
                  <a:schemeClr val="tx1"/>
                </a:solidFill>
              </a:endParaRPr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20.09.29</a:t>
              </a:r>
              <a:r>
                <a:rPr lang="en-US" altLang="ko-KR" sz="1100" dirty="0"/>
                <a:t> </a:t>
              </a:r>
              <a:r>
                <a:rPr lang="ko-KR" altLang="en-US" sz="1100" dirty="0">
                  <a:solidFill>
                    <a:schemeClr val="tx1"/>
                  </a:solidFill>
                  <a:hlinkClick r:id="rId6"/>
                </a:rPr>
                <a:t>강남 고속버스터미널도 한산</a:t>
              </a:r>
              <a:r>
                <a:rPr lang="en-US" altLang="ko-KR" sz="1100" dirty="0">
                  <a:solidFill>
                    <a:schemeClr val="tx1"/>
                  </a:solidFill>
                  <a:hlinkClick r:id="rId6"/>
                </a:rPr>
                <a:t>…</a:t>
              </a:r>
              <a:r>
                <a:rPr lang="ko-KR" altLang="en-US" sz="1100" dirty="0">
                  <a:solidFill>
                    <a:schemeClr val="tx1"/>
                  </a:solidFill>
                  <a:hlinkClick r:id="rId6"/>
                </a:rPr>
                <a:t>코로나</a:t>
              </a:r>
              <a:r>
                <a:rPr lang="en-US" altLang="ko-KR" sz="1100" dirty="0">
                  <a:solidFill>
                    <a:schemeClr val="tx1"/>
                  </a:solidFill>
                  <a:hlinkClick r:id="rId6"/>
                </a:rPr>
                <a:t>19 </a:t>
              </a:r>
              <a:r>
                <a:rPr lang="ko-KR" altLang="en-US" sz="1100" dirty="0">
                  <a:solidFill>
                    <a:schemeClr val="tx1"/>
                  </a:solidFill>
                  <a:hlinkClick r:id="rId6"/>
                </a:rPr>
                <a:t>방역 강화</a:t>
              </a:r>
              <a:endParaRPr lang="en-US" altLang="ko-KR" sz="1100" u="sng" dirty="0">
                <a:solidFill>
                  <a:schemeClr val="tx1"/>
                </a:solidFill>
              </a:endParaRPr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20.12.23 </a:t>
              </a:r>
              <a:r>
                <a:rPr lang="ko-KR" altLang="en-US" sz="1100" dirty="0">
                  <a:solidFill>
                    <a:schemeClr val="tx1"/>
                  </a:solidFill>
                  <a:hlinkClick r:id="rId7"/>
                </a:rPr>
                <a:t>코로나</a:t>
              </a:r>
              <a:r>
                <a:rPr lang="en-US" altLang="ko-KR" sz="1100" dirty="0">
                  <a:solidFill>
                    <a:schemeClr val="tx1"/>
                  </a:solidFill>
                  <a:hlinkClick r:id="rId7"/>
                </a:rPr>
                <a:t>19 </a:t>
              </a:r>
              <a:r>
                <a:rPr lang="ko-KR" altLang="en-US" sz="1100" dirty="0">
                  <a:solidFill>
                    <a:schemeClr val="tx1"/>
                  </a:solidFill>
                  <a:hlinkClick r:id="rId7"/>
                </a:rPr>
                <a:t>타격 입은 시외</a:t>
              </a:r>
              <a:r>
                <a:rPr lang="en-US" altLang="ko-KR" sz="1100" dirty="0">
                  <a:solidFill>
                    <a:schemeClr val="tx1"/>
                  </a:solidFill>
                  <a:hlinkClick r:id="rId7"/>
                </a:rPr>
                <a:t>·</a:t>
              </a:r>
              <a:r>
                <a:rPr lang="ko-KR" altLang="en-US" sz="1100" dirty="0">
                  <a:solidFill>
                    <a:schemeClr val="tx1"/>
                  </a:solidFill>
                  <a:hlinkClick r:id="rId7"/>
                </a:rPr>
                <a:t>고속버스 업계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endParaRPr lang="en-US" altLang="ko-KR" sz="1100" u="sng" spc="-15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300" spc="-150" dirty="0">
                  <a:solidFill>
                    <a:schemeClr val="tx1"/>
                  </a:solidFill>
                </a:rPr>
                <a:t>상장 기업 하나밖에 없어 추가로 분석할 기업은 없었지만</a:t>
              </a:r>
              <a:r>
                <a:rPr lang="en-US" altLang="ko-KR" sz="1300" spc="-150" dirty="0">
                  <a:solidFill>
                    <a:schemeClr val="tx1"/>
                  </a:solidFill>
                </a:rPr>
                <a:t>, </a:t>
              </a:r>
            </a:p>
            <a:p>
              <a:r>
                <a:rPr lang="en-US" altLang="ko-KR" sz="1300" spc="-150" dirty="0">
                  <a:solidFill>
                    <a:schemeClr val="tx1"/>
                  </a:solidFill>
                </a:rPr>
                <a:t>    </a:t>
              </a:r>
              <a:r>
                <a:rPr lang="ko-KR" altLang="en-US" sz="1300" spc="-150" dirty="0">
                  <a:solidFill>
                    <a:schemeClr val="tx1"/>
                  </a:solidFill>
                </a:rPr>
                <a:t>코로나로 인해 </a:t>
              </a:r>
              <a:r>
                <a:rPr lang="ko-KR" altLang="en-US" sz="1300" spc="-150" dirty="0">
                  <a:solidFill>
                    <a:srgbClr val="FF0000"/>
                  </a:solidFill>
                </a:rPr>
                <a:t>고속버스 산업이 주춤</a:t>
              </a:r>
              <a:r>
                <a:rPr lang="ko-KR" altLang="en-US" sz="1300" spc="-150" dirty="0">
                  <a:solidFill>
                    <a:schemeClr val="tx1"/>
                  </a:solidFill>
                </a:rPr>
                <a:t>한 것은 확실하다고 생각하여 추가</a:t>
              </a:r>
              <a:endParaRPr lang="en-US" altLang="ko-KR" sz="1300" spc="-150" dirty="0">
                <a:solidFill>
                  <a:schemeClr val="tx1"/>
                </a:solidFill>
              </a:endParaRPr>
            </a:p>
            <a:p>
              <a:endParaRPr lang="ko-KR" altLang="ko-KR" sz="1100" dirty="0"/>
            </a:p>
            <a:p>
              <a:endParaRPr lang="ko-KR" altLang="ko-KR" sz="1300" spc="-1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156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FC5C954-D76A-4E59-A47B-5E97BB34E953}"/>
              </a:ext>
            </a:extLst>
          </p:cNvPr>
          <p:cNvGrpSpPr/>
          <p:nvPr/>
        </p:nvGrpSpPr>
        <p:grpSpPr>
          <a:xfrm>
            <a:off x="1577970" y="4632078"/>
            <a:ext cx="8671592" cy="1339318"/>
            <a:chOff x="973504" y="4663350"/>
            <a:chExt cx="8671592" cy="133931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44EEAD6-17E9-412B-BD69-987AF5EFD460}"/>
                </a:ext>
              </a:extLst>
            </p:cNvPr>
            <p:cNvGrpSpPr/>
            <p:nvPr/>
          </p:nvGrpSpPr>
          <p:grpSpPr>
            <a:xfrm>
              <a:off x="973504" y="4663350"/>
              <a:ext cx="8671592" cy="1339318"/>
              <a:chOff x="1005205" y="2198877"/>
              <a:chExt cx="8671592" cy="1339318"/>
            </a:xfrm>
          </p:grpSpPr>
          <p:sp>
            <p:nvSpPr>
              <p:cNvPr id="50" name="Rectangle 19">
                <a:extLst>
                  <a:ext uri="{FF2B5EF4-FFF2-40B4-BE49-F238E27FC236}">
                    <a16:creationId xmlns:a16="http://schemas.microsoft.com/office/drawing/2014/main" id="{4F784135-2EDC-4053-A972-ED13C0E03B0C}"/>
                  </a:ext>
                </a:extLst>
              </p:cNvPr>
              <p:cNvSpPr/>
              <p:nvPr/>
            </p:nvSpPr>
            <p:spPr>
              <a:xfrm>
                <a:off x="2869031" y="2640796"/>
                <a:ext cx="6807766" cy="8973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   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수영복 및 </a:t>
                </a:r>
                <a:r>
                  <a:rPr lang="ko-KR" altLang="en-US" sz="1300" spc="-150" dirty="0" err="1">
                    <a:solidFill>
                      <a:schemeClr val="tx1"/>
                    </a:solidFill>
                  </a:rPr>
                  <a:t>래쉬가드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 등을 제작 및 판매하는 기업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20.08.07 </a:t>
                </a:r>
                <a:r>
                  <a:rPr lang="en-US" altLang="ko-KR" sz="1100" dirty="0">
                    <a:hlinkClick r:id="rId3"/>
                  </a:rPr>
                  <a:t>'</a:t>
                </a:r>
                <a:r>
                  <a:rPr lang="ko-KR" altLang="en-US" sz="1100" dirty="0">
                    <a:hlinkClick r:id="rId3"/>
                  </a:rPr>
                  <a:t>엎친데 덮친</a:t>
                </a:r>
                <a:r>
                  <a:rPr lang="en-US" altLang="ko-KR" sz="1100" dirty="0">
                    <a:hlinkClick r:id="rId3"/>
                  </a:rPr>
                  <a:t>' </a:t>
                </a:r>
                <a:r>
                  <a:rPr lang="ko-KR" altLang="en-US" sz="1100" dirty="0">
                    <a:hlinkClick r:id="rId3"/>
                  </a:rPr>
                  <a:t>휴가철</a:t>
                </a:r>
                <a:r>
                  <a:rPr lang="en-US" altLang="ko-KR" sz="1100" dirty="0">
                    <a:hlinkClick r:id="rId3"/>
                  </a:rPr>
                  <a:t>, </a:t>
                </a:r>
                <a:r>
                  <a:rPr lang="ko-KR" altLang="en-US" sz="1100" dirty="0">
                    <a:hlinkClick r:id="rId3"/>
                  </a:rPr>
                  <a:t>수영복</a:t>
                </a:r>
                <a:r>
                  <a:rPr lang="en-US" altLang="ko-KR" sz="1100" dirty="0">
                    <a:hlinkClick r:id="rId3"/>
                  </a:rPr>
                  <a:t>·</a:t>
                </a:r>
                <a:r>
                  <a:rPr lang="ko-KR" altLang="en-US" sz="1100" dirty="0">
                    <a:hlinkClick r:id="rId3"/>
                  </a:rPr>
                  <a:t>선글라스 안 팔려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20.08.19 </a:t>
                </a:r>
                <a:r>
                  <a:rPr lang="en-US" altLang="ko-KR" sz="1100" dirty="0">
                    <a:hlinkClick r:id="rId4"/>
                  </a:rPr>
                  <a:t>"</a:t>
                </a:r>
                <a:r>
                  <a:rPr lang="ko-KR" altLang="en-US" sz="1100" dirty="0">
                    <a:hlinkClick r:id="rId4"/>
                  </a:rPr>
                  <a:t>올해 비키니</a:t>
                </a:r>
                <a:r>
                  <a:rPr lang="en-US" altLang="ko-KR" sz="1100" dirty="0">
                    <a:hlinkClick r:id="rId4"/>
                  </a:rPr>
                  <a:t>·</a:t>
                </a:r>
                <a:r>
                  <a:rPr lang="ko-KR" altLang="en-US" sz="1100" dirty="0" err="1">
                    <a:hlinkClick r:id="rId4"/>
                  </a:rPr>
                  <a:t>래쉬가드</a:t>
                </a:r>
                <a:r>
                  <a:rPr lang="ko-KR" altLang="en-US" sz="1100" dirty="0">
                    <a:hlinkClick r:id="rId4"/>
                  </a:rPr>
                  <a:t> 쇼핑 </a:t>
                </a:r>
                <a:r>
                  <a:rPr lang="en-US" altLang="ko-KR" sz="1100" dirty="0">
                    <a:hlinkClick r:id="rId4"/>
                  </a:rPr>
                  <a:t>NO!"…100</a:t>
                </a:r>
                <a:r>
                  <a:rPr lang="ko-KR" altLang="en-US" sz="1100" dirty="0">
                    <a:hlinkClick r:id="rId4"/>
                  </a:rPr>
                  <a:t>억도 못 판 배럴</a:t>
                </a:r>
                <a:endParaRPr lang="ko-KR" altLang="en-US" sz="1100" dirty="0">
                  <a:solidFill>
                    <a:schemeClr val="tx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endParaRPr>
              </a:p>
              <a:p>
                <a:endParaRPr lang="en-US" altLang="ko-KR" sz="1100" u="sng" dirty="0"/>
              </a:p>
              <a:p>
                <a:endParaRPr lang="en-US" altLang="ko-KR" sz="1100" u="sng" spc="-150" dirty="0"/>
              </a:p>
              <a:p>
                <a:pPr>
                  <a:lnSpc>
                    <a:spcPts val="1000"/>
                  </a:lnSpc>
                </a:pPr>
                <a:endParaRPr lang="en-US" altLang="ko-KR" sz="1100" u="sng" dirty="0"/>
              </a:p>
              <a:p>
                <a:pPr>
                  <a:lnSpc>
                    <a:spcPts val="1000"/>
                  </a:lnSpc>
                </a:pPr>
                <a:endParaRPr lang="ko-KR" altLang="ko-KR" sz="110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5F82261-A779-46EF-A0D5-7F7AD0276BA4}"/>
                  </a:ext>
                </a:extLst>
              </p:cNvPr>
              <p:cNvSpPr txBox="1"/>
              <p:nvPr/>
            </p:nvSpPr>
            <p:spPr>
              <a:xfrm>
                <a:off x="1005205" y="2198877"/>
                <a:ext cx="1555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3)</a:t>
                </a:r>
                <a:r>
                  <a:rPr lang="en-US" altLang="ko-KR" sz="1600" b="1" spc="-150" dirty="0"/>
                  <a:t> </a:t>
                </a:r>
                <a:r>
                  <a:rPr lang="ko-KR" altLang="en-US" sz="1600" b="1" spc="-150" dirty="0"/>
                  <a:t>배럴</a:t>
                </a:r>
                <a:endParaRPr lang="ko-KR" altLang="en-US" sz="1600" b="1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B9AAD4A-EEB5-44D2-B0A9-5286A0B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86" y="5049665"/>
              <a:ext cx="1408078" cy="38185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93DDFA8-822A-477E-BE7C-94DC865963D6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7" name="그룹 64">
              <a:extLst>
                <a:ext uri="{FF2B5EF4-FFF2-40B4-BE49-F238E27FC236}">
                  <a16:creationId xmlns:a16="http://schemas.microsoft.com/office/drawing/2014/main" id="{47029055-640C-4435-B71D-8E6E45E8B646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0" name="사각형: 둥근 모서리 65">
                <a:extLst>
                  <a:ext uri="{FF2B5EF4-FFF2-40B4-BE49-F238E27FC236}">
                    <a16:creationId xmlns:a16="http://schemas.microsoft.com/office/drawing/2014/main" id="{C0A2AE77-964F-4605-8A63-F83CCED5A0C9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그룹 66">
                <a:extLst>
                  <a:ext uri="{FF2B5EF4-FFF2-40B4-BE49-F238E27FC236}">
                    <a16:creationId xmlns:a16="http://schemas.microsoft.com/office/drawing/2014/main" id="{89DAB650-DDA1-48E8-BB56-9BC63FE70813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3" name="타원 68">
                  <a:extLst>
                    <a:ext uri="{FF2B5EF4-FFF2-40B4-BE49-F238E27FC236}">
                      <a16:creationId xmlns:a16="http://schemas.microsoft.com/office/drawing/2014/main" id="{ABE2CFA1-09C1-42A9-A286-A38BCED27DF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4" name="Group 28">
                  <a:extLst>
                    <a:ext uri="{FF2B5EF4-FFF2-40B4-BE49-F238E27FC236}">
                      <a16:creationId xmlns:a16="http://schemas.microsoft.com/office/drawing/2014/main" id="{F06FABBB-2487-4A45-84A1-1879329C44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5" name="Freeform 30">
                    <a:extLst>
                      <a:ext uri="{FF2B5EF4-FFF2-40B4-BE49-F238E27FC236}">
                        <a16:creationId xmlns:a16="http://schemas.microsoft.com/office/drawing/2014/main" id="{B92ED21B-E9C4-4BE4-BA35-02C631FFD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6" name="Freeform 31">
                    <a:extLst>
                      <a:ext uri="{FF2B5EF4-FFF2-40B4-BE49-F238E27FC236}">
                        <a16:creationId xmlns:a16="http://schemas.microsoft.com/office/drawing/2014/main" id="{D9C0469A-3EAF-40E3-B648-C7AF39F2F6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2" name="직각 삼각형 67">
                <a:extLst>
                  <a:ext uri="{FF2B5EF4-FFF2-40B4-BE49-F238E27FC236}">
                    <a16:creationId xmlns:a16="http://schemas.microsoft.com/office/drawing/2014/main" id="{0C4F91F1-5DE8-4544-9A8C-852B78DB24B8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직사각형 72">
              <a:extLst>
                <a:ext uri="{FF2B5EF4-FFF2-40B4-BE49-F238E27FC236}">
                  <a16:creationId xmlns:a16="http://schemas.microsoft.com/office/drawing/2014/main" id="{4B73C2F2-D206-4506-9B35-3F8C07E14DF4}"/>
                </a:ext>
              </a:extLst>
            </p:cNvPr>
            <p:cNvSpPr/>
            <p:nvPr/>
          </p:nvSpPr>
          <p:spPr>
            <a:xfrm>
              <a:off x="2308081" y="1236149"/>
              <a:ext cx="236940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결과 도출 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– 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당기순이익</a:t>
              </a:r>
              <a:r>
                <a:rPr lang="en-US" altLang="ko-KR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/</a:t>
              </a: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하위</a:t>
              </a:r>
            </a:p>
          </p:txBody>
        </p:sp>
        <p:sp>
          <p:nvSpPr>
            <p:cNvPr id="39" name="직사각형 72">
              <a:extLst>
                <a:ext uri="{FF2B5EF4-FFF2-40B4-BE49-F238E27FC236}">
                  <a16:creationId xmlns:a16="http://schemas.microsoft.com/office/drawing/2014/main" id="{9C7202D4-AAAA-4941-8658-287601D542A7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DE40C12-24A6-4C06-BC06-8B2074C090A7}"/>
              </a:ext>
            </a:extLst>
          </p:cNvPr>
          <p:cNvSpPr txBox="1"/>
          <p:nvPr/>
        </p:nvSpPr>
        <p:spPr>
          <a:xfrm>
            <a:off x="1031550" y="1797526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/>
              <a:t>의복</a:t>
            </a:r>
            <a:r>
              <a:rPr lang="en-US" altLang="ko-KR" b="1" spc="-150" dirty="0"/>
              <a:t>,</a:t>
            </a:r>
            <a:r>
              <a:rPr lang="ko-KR" altLang="en-US" b="1" spc="-150" dirty="0"/>
              <a:t> 의복 악사세리 및 모피제품 제조업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081DCB-96B0-4332-9488-EF93B972378B}"/>
              </a:ext>
            </a:extLst>
          </p:cNvPr>
          <p:cNvGrpSpPr/>
          <p:nvPr/>
        </p:nvGrpSpPr>
        <p:grpSpPr>
          <a:xfrm>
            <a:off x="1577970" y="2198877"/>
            <a:ext cx="9036060" cy="1408278"/>
            <a:chOff x="1005204" y="2198877"/>
            <a:chExt cx="9036060" cy="140827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1B1A6CC-9E30-4EAF-93A3-32D0EFACE97D}"/>
                </a:ext>
              </a:extLst>
            </p:cNvPr>
            <p:cNvGrpSpPr/>
            <p:nvPr/>
          </p:nvGrpSpPr>
          <p:grpSpPr>
            <a:xfrm>
              <a:off x="1005204" y="2198877"/>
              <a:ext cx="9036060" cy="1408278"/>
              <a:chOff x="1005204" y="2198877"/>
              <a:chExt cx="9036060" cy="140827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864404" y="2709756"/>
                <a:ext cx="7176860" cy="897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</a:t>
                </a:r>
                <a:r>
                  <a:rPr lang="en-US" altLang="ko-KR" sz="1300" spc="-150" dirty="0">
                    <a:solidFill>
                      <a:srgbClr val="7030A0"/>
                    </a:solidFill>
                  </a:rPr>
                  <a:t>    </a:t>
                </a:r>
                <a:r>
                  <a:rPr lang="en-US" altLang="ko-KR" sz="1300" spc="-150" dirty="0">
                    <a:solidFill>
                      <a:schemeClr val="tx1"/>
                    </a:solidFill>
                  </a:rPr>
                  <a:t>17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년의 역사를 가진 심플한 디자인의 옷들을 주로 제작하는 패션 기업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spc="-150" dirty="0">
                  <a:solidFill>
                    <a:schemeClr val="tx1"/>
                  </a:solidFill>
                </a:endParaRPr>
              </a:p>
              <a:p>
                <a:pPr fontAlgn="base"/>
                <a:r>
                  <a:rPr lang="en-US" altLang="ko-KR" sz="1100" dirty="0">
                    <a:solidFill>
                      <a:schemeClr val="tx1"/>
                    </a:solidFill>
                  </a:rPr>
                  <a:t>20.09.03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7"/>
                  </a:rPr>
                  <a:t>TBH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7"/>
                  </a:rPr>
                  <a:t>글로벌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7"/>
                  </a:rPr>
                  <a:t>, 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7"/>
                  </a:rPr>
                  <a:t>임원들 자사주 매입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7"/>
                  </a:rPr>
                  <a:t>…"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7"/>
                  </a:rPr>
                  <a:t>책임경영 실천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7"/>
                  </a:rPr>
                  <a:t>"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20.04.10</a:t>
                </a:r>
                <a:r>
                  <a:rPr lang="en-US" altLang="ko-KR" sz="1100" dirty="0"/>
                  <a:t> 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8"/>
                  </a:rPr>
                  <a:t>실적 악화에 코로나까지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8"/>
                  </a:rPr>
                  <a:t>... 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8"/>
                  </a:rPr>
                  <a:t>의류 브랜드 축소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8"/>
                  </a:rPr>
                  <a:t>·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8"/>
                  </a:rPr>
                  <a:t>중단 잇달아</a:t>
                </a:r>
                <a:endParaRPr lang="ko-KR" altLang="en-US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20.06.10 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9"/>
                  </a:rPr>
                  <a:t>‘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9"/>
                  </a:rPr>
                  <a:t>코로나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9"/>
                  </a:rPr>
                  <a:t>19’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9"/>
                  </a:rPr>
                  <a:t>에 </a:t>
                </a:r>
                <a:r>
                  <a:rPr lang="en-US" altLang="ko-KR" sz="1100" dirty="0">
                    <a:solidFill>
                      <a:schemeClr val="tx1"/>
                    </a:solidFill>
                    <a:hlinkClick r:id="rId9"/>
                  </a:rPr>
                  <a:t>TBH</a:t>
                </a:r>
                <a:r>
                  <a:rPr lang="ko-KR" altLang="en-US" sz="1100" dirty="0">
                    <a:solidFill>
                      <a:schemeClr val="tx1"/>
                    </a:solidFill>
                    <a:hlinkClick r:id="rId9"/>
                  </a:rPr>
                  <a:t>글로벌 투자금 회수 차질</a:t>
                </a:r>
                <a:endParaRPr lang="ko-KR" altLang="en-US" sz="1100" u="sng" dirty="0">
                  <a:hlinkClick r:id="rId10"/>
                </a:endParaRPr>
              </a:p>
              <a:p>
                <a:endParaRPr lang="en-US" altLang="ko-KR" sz="1100" u="sng" spc="-150" dirty="0"/>
              </a:p>
              <a:p>
                <a:endParaRPr lang="en-US" altLang="ko-KR" sz="1100" u="sng" dirty="0"/>
              </a:p>
              <a:p>
                <a:endParaRPr lang="ko-KR" altLang="ko-KR" sz="110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EEE783-1E58-4BF4-95C0-6CB39EB9E4CF}"/>
                  </a:ext>
                </a:extLst>
              </p:cNvPr>
              <p:cNvSpPr txBox="1"/>
              <p:nvPr/>
            </p:nvSpPr>
            <p:spPr>
              <a:xfrm>
                <a:off x="1005204" y="2198877"/>
                <a:ext cx="16573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1) TBH</a:t>
                </a:r>
                <a:r>
                  <a:rPr lang="ko-KR" altLang="en-US" sz="1600" b="1" dirty="0"/>
                  <a:t>글로벌</a:t>
                </a:r>
                <a:endParaRPr lang="ko-KR" altLang="en-US" sz="1600" b="1" spc="-150" dirty="0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6943945-644C-4F69-99DF-78A0641E1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212" y="2576480"/>
              <a:ext cx="1457693" cy="370600"/>
            </a:xfrm>
            <a:prstGeom prst="rect">
              <a:avLst/>
            </a:prstGeom>
          </p:spPr>
        </p:pic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B6D0226-8F07-4ECC-A05A-41B44CFD0F71}"/>
              </a:ext>
            </a:extLst>
          </p:cNvPr>
          <p:cNvCxnSpPr>
            <a:cxnSpLocks/>
          </p:cNvCxnSpPr>
          <p:nvPr/>
        </p:nvCxnSpPr>
        <p:spPr>
          <a:xfrm>
            <a:off x="1607538" y="3378907"/>
            <a:ext cx="93591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FBEA641C-DC3C-42DB-973B-7A93A4D8037A}"/>
              </a:ext>
            </a:extLst>
          </p:cNvPr>
          <p:cNvGrpSpPr/>
          <p:nvPr/>
        </p:nvGrpSpPr>
        <p:grpSpPr>
          <a:xfrm>
            <a:off x="1577970" y="3492345"/>
            <a:ext cx="8644518" cy="1367976"/>
            <a:chOff x="1191692" y="3479764"/>
            <a:chExt cx="8644518" cy="143345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AE5F977-237D-484D-8925-122E563F63A9}"/>
                </a:ext>
              </a:extLst>
            </p:cNvPr>
            <p:cNvGrpSpPr/>
            <p:nvPr/>
          </p:nvGrpSpPr>
          <p:grpSpPr>
            <a:xfrm>
              <a:off x="1191692" y="3479764"/>
              <a:ext cx="8644518" cy="1433450"/>
              <a:chOff x="1005205" y="2299734"/>
              <a:chExt cx="8644518" cy="1433450"/>
            </a:xfrm>
          </p:grpSpPr>
          <p:sp>
            <p:nvSpPr>
              <p:cNvPr id="28" name="Rectangle 19">
                <a:extLst>
                  <a:ext uri="{FF2B5EF4-FFF2-40B4-BE49-F238E27FC236}">
                    <a16:creationId xmlns:a16="http://schemas.microsoft.com/office/drawing/2014/main" id="{01F3F29F-E16D-427C-80ED-B83C78AF9C80}"/>
                  </a:ext>
                </a:extLst>
              </p:cNvPr>
              <p:cNvSpPr/>
              <p:nvPr/>
            </p:nvSpPr>
            <p:spPr>
              <a:xfrm>
                <a:off x="2869031" y="2835785"/>
                <a:ext cx="6780692" cy="8973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기업 개요   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학생복</a:t>
                </a:r>
                <a:r>
                  <a:rPr lang="en-US" altLang="ko-KR" sz="1300" spc="-15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교복</a:t>
                </a:r>
                <a:r>
                  <a:rPr lang="en-US" altLang="ko-KR" sz="1300" spc="-150" dirty="0">
                    <a:solidFill>
                      <a:schemeClr val="tx1"/>
                    </a:solidFill>
                  </a:rPr>
                  <a:t>) </a:t>
                </a:r>
                <a:r>
                  <a:rPr lang="ko-KR" altLang="en-US" sz="1300" spc="-150" dirty="0">
                    <a:solidFill>
                      <a:schemeClr val="tx1"/>
                    </a:solidFill>
                  </a:rPr>
                  <a:t>및 대기업 유니폼을 생산 및 납품하는 기업</a:t>
                </a:r>
                <a:endParaRPr lang="en-US" altLang="ko-KR" sz="1300" spc="-15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ko-KR" altLang="en-US" sz="1300" spc="-150" dirty="0">
                    <a:solidFill>
                      <a:srgbClr val="7030A0"/>
                    </a:solidFill>
                  </a:rPr>
                  <a:t>관련 뉴스</a:t>
                </a:r>
                <a:endParaRPr lang="en-US" altLang="ko-KR" sz="1300" spc="-150" dirty="0">
                  <a:solidFill>
                    <a:srgbClr val="7030A0"/>
                  </a:solidFill>
                </a:endParaRPr>
              </a:p>
              <a:p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20.08.18 </a:t>
                </a:r>
                <a:r>
                  <a:rPr lang="ko-KR" altLang="en-US" sz="1100" dirty="0">
                    <a:hlinkClick r:id="rId12"/>
                  </a:rPr>
                  <a:t>“교복 온라인으로 맞추세요”</a:t>
                </a:r>
                <a:r>
                  <a:rPr lang="en-US" altLang="ko-KR" sz="1100" dirty="0">
                    <a:hlinkClick r:id="rId12"/>
                  </a:rPr>
                  <a:t>... </a:t>
                </a:r>
                <a:r>
                  <a:rPr lang="ko-KR" altLang="en-US" sz="1100" dirty="0" err="1">
                    <a:hlinkClick r:id="rId12"/>
                  </a:rPr>
                  <a:t>형지엘리트</a:t>
                </a:r>
                <a:r>
                  <a:rPr lang="en-US" altLang="ko-KR" sz="1100" dirty="0">
                    <a:hlinkClick r:id="rId12"/>
                  </a:rPr>
                  <a:t>, '</a:t>
                </a:r>
                <a:r>
                  <a:rPr lang="ko-KR" altLang="en-US" sz="1100" dirty="0" err="1">
                    <a:hlinkClick r:id="rId12"/>
                  </a:rPr>
                  <a:t>비대면</a:t>
                </a:r>
                <a:r>
                  <a:rPr lang="ko-KR" altLang="en-US" sz="1100" dirty="0">
                    <a:hlinkClick r:id="rId12"/>
                  </a:rPr>
                  <a:t> 교복 주문</a:t>
                </a:r>
              </a:p>
              <a:p>
                <a:r>
                  <a:rPr lang="en-US" altLang="ko-KR" sz="1100" dirty="0">
                    <a:solidFill>
                      <a:schemeClr val="tx1"/>
                    </a:solidFill>
                  </a:rPr>
                  <a:t>20.11.17 </a:t>
                </a:r>
                <a:r>
                  <a:rPr lang="ko-KR" altLang="en-US" sz="1100" dirty="0" err="1">
                    <a:hlinkClick r:id="rId13"/>
                  </a:rPr>
                  <a:t>형지엘리트</a:t>
                </a:r>
                <a:r>
                  <a:rPr lang="en-US" altLang="ko-KR" sz="1100" dirty="0">
                    <a:hlinkClick r:id="rId13"/>
                  </a:rPr>
                  <a:t>, 1Q </a:t>
                </a:r>
                <a:r>
                  <a:rPr lang="ko-KR" altLang="en-US" sz="1100" dirty="0">
                    <a:hlinkClick r:id="rId13"/>
                  </a:rPr>
                  <a:t>영업손실 </a:t>
                </a:r>
                <a:r>
                  <a:rPr lang="en-US" altLang="ko-KR" sz="1100" dirty="0">
                    <a:hlinkClick r:id="rId13"/>
                  </a:rPr>
                  <a:t>15</a:t>
                </a:r>
                <a:r>
                  <a:rPr lang="ko-KR" altLang="en-US" sz="1100" dirty="0">
                    <a:hlinkClick r:id="rId13"/>
                  </a:rPr>
                  <a:t>억</a:t>
                </a:r>
                <a:r>
                  <a:rPr lang="en-US" altLang="ko-KR" sz="1100" dirty="0">
                    <a:hlinkClick r:id="rId13"/>
                  </a:rPr>
                  <a:t>…</a:t>
                </a:r>
                <a:r>
                  <a:rPr lang="ko-KR" altLang="en-US" sz="1100" dirty="0">
                    <a:hlinkClick r:id="rId13"/>
                  </a:rPr>
                  <a:t>반전 여지는 남겼다</a:t>
                </a:r>
              </a:p>
              <a:p>
                <a:endParaRPr lang="ko-KR" altLang="en-US" sz="1100" dirty="0">
                  <a:solidFill>
                    <a:schemeClr val="tx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endParaRPr>
              </a:p>
              <a:p>
                <a:endParaRPr lang="en-US" altLang="ko-KR" sz="1100" u="sng" dirty="0"/>
              </a:p>
              <a:p>
                <a:endParaRPr lang="en-US" altLang="ko-KR" sz="1100" u="sng" spc="-150" dirty="0"/>
              </a:p>
              <a:p>
                <a:pPr>
                  <a:lnSpc>
                    <a:spcPts val="1000"/>
                  </a:lnSpc>
                </a:pPr>
                <a:endParaRPr lang="en-US" altLang="ko-KR" sz="1100" u="sng" dirty="0"/>
              </a:p>
              <a:p>
                <a:pPr>
                  <a:lnSpc>
                    <a:spcPts val="1000"/>
                  </a:lnSpc>
                </a:pPr>
                <a:endParaRPr lang="ko-KR" altLang="ko-KR" sz="1100" dirty="0"/>
              </a:p>
              <a:p>
                <a:endParaRPr lang="ko-KR" altLang="ko-KR" sz="1300" spc="-1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A35BFA-E0DA-4D6A-8409-C9BFA5F54717}"/>
                  </a:ext>
                </a:extLst>
              </p:cNvPr>
              <p:cNvSpPr txBox="1"/>
              <p:nvPr/>
            </p:nvSpPr>
            <p:spPr>
              <a:xfrm>
                <a:off x="1005205" y="2299734"/>
                <a:ext cx="1555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2)</a:t>
                </a:r>
                <a:r>
                  <a:rPr lang="en-US" altLang="ko-KR" sz="1600" b="1" spc="-150" dirty="0"/>
                  <a:t> </a:t>
                </a:r>
                <a:r>
                  <a:rPr lang="ko-KR" altLang="en-US" sz="1600" b="1" spc="-150" dirty="0" err="1"/>
                  <a:t>형지엘리트</a:t>
                </a:r>
                <a:endParaRPr lang="ko-KR" altLang="en-US" sz="1600" b="1" dirty="0"/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040193-7618-4EB1-B906-41079622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326" y="3794400"/>
              <a:ext cx="1324152" cy="497232"/>
            </a:xfrm>
            <a:prstGeom prst="rect">
              <a:avLst/>
            </a:prstGeom>
          </p:spPr>
        </p:pic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FEE23D-077F-4EA7-82B5-2FB6C136AEB5}"/>
              </a:ext>
            </a:extLst>
          </p:cNvPr>
          <p:cNvCxnSpPr>
            <a:cxnSpLocks/>
          </p:cNvCxnSpPr>
          <p:nvPr/>
        </p:nvCxnSpPr>
        <p:spPr>
          <a:xfrm>
            <a:off x="1573920" y="4600347"/>
            <a:ext cx="942638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4F6E1-D84E-4111-904D-BBAEC7A0BDE4}"/>
              </a:ext>
            </a:extLst>
          </p:cNvPr>
          <p:cNvSpPr/>
          <p:nvPr/>
        </p:nvSpPr>
        <p:spPr>
          <a:xfrm>
            <a:off x="2546905" y="5853518"/>
            <a:ext cx="7098190" cy="5170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pc="-150" dirty="0">
                <a:solidFill>
                  <a:schemeClr val="tx1"/>
                </a:solidFill>
              </a:rPr>
              <a:t>코로나</a:t>
            </a:r>
            <a:r>
              <a:rPr lang="en-US" altLang="ko-KR" sz="1500" spc="-150" dirty="0">
                <a:solidFill>
                  <a:schemeClr val="tx1"/>
                </a:solidFill>
              </a:rPr>
              <a:t>19</a:t>
            </a:r>
            <a:r>
              <a:rPr lang="ko-KR" altLang="en-US" sz="1500" spc="-150" dirty="0">
                <a:solidFill>
                  <a:schemeClr val="tx1"/>
                </a:solidFill>
              </a:rPr>
              <a:t>로 오프라인 의류 판매가 줄어들었고</a:t>
            </a:r>
            <a:r>
              <a:rPr lang="en-US" altLang="ko-KR" sz="1500" spc="-15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500" spc="-150" dirty="0">
                <a:solidFill>
                  <a:srgbClr val="FF0000"/>
                </a:solidFill>
              </a:rPr>
              <a:t>온라인 판매</a:t>
            </a:r>
            <a:r>
              <a:rPr lang="ko-KR" altLang="en-US" sz="1500" spc="-150" dirty="0">
                <a:solidFill>
                  <a:schemeClr val="tx1"/>
                </a:solidFill>
              </a:rPr>
              <a:t> 등의 대책을 통해 어느 정도 극복</a:t>
            </a:r>
            <a:endParaRPr lang="en-US" altLang="ko-KR" sz="1500" spc="-1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12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93DDFA8-822A-477E-BE7C-94DC865963D6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7" name="그룹 64">
              <a:extLst>
                <a:ext uri="{FF2B5EF4-FFF2-40B4-BE49-F238E27FC236}">
                  <a16:creationId xmlns:a16="http://schemas.microsoft.com/office/drawing/2014/main" id="{47029055-640C-4435-B71D-8E6E45E8B646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0" name="사각형: 둥근 모서리 65">
                <a:extLst>
                  <a:ext uri="{FF2B5EF4-FFF2-40B4-BE49-F238E27FC236}">
                    <a16:creationId xmlns:a16="http://schemas.microsoft.com/office/drawing/2014/main" id="{C0A2AE77-964F-4605-8A63-F83CCED5A0C9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05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" name="그룹 66">
                <a:extLst>
                  <a:ext uri="{FF2B5EF4-FFF2-40B4-BE49-F238E27FC236}">
                    <a16:creationId xmlns:a16="http://schemas.microsoft.com/office/drawing/2014/main" id="{89DAB650-DDA1-48E8-BB56-9BC63FE70813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3" name="타원 68">
                  <a:extLst>
                    <a:ext uri="{FF2B5EF4-FFF2-40B4-BE49-F238E27FC236}">
                      <a16:creationId xmlns:a16="http://schemas.microsoft.com/office/drawing/2014/main" id="{ABE2CFA1-09C1-42A9-A286-A38BCED27DF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4" name="Group 28">
                  <a:extLst>
                    <a:ext uri="{FF2B5EF4-FFF2-40B4-BE49-F238E27FC236}">
                      <a16:creationId xmlns:a16="http://schemas.microsoft.com/office/drawing/2014/main" id="{F06FABBB-2487-4A45-84A1-1879329C44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5" name="Freeform 30">
                    <a:extLst>
                      <a:ext uri="{FF2B5EF4-FFF2-40B4-BE49-F238E27FC236}">
                        <a16:creationId xmlns:a16="http://schemas.microsoft.com/office/drawing/2014/main" id="{B92ED21B-E9C4-4BE4-BA35-02C631FFD7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6" name="Freeform 31">
                    <a:extLst>
                      <a:ext uri="{FF2B5EF4-FFF2-40B4-BE49-F238E27FC236}">
                        <a16:creationId xmlns:a16="http://schemas.microsoft.com/office/drawing/2014/main" id="{D9C0469A-3EAF-40E3-B648-C7AF39F2F6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2" name="직각 삼각형 67">
                <a:extLst>
                  <a:ext uri="{FF2B5EF4-FFF2-40B4-BE49-F238E27FC236}">
                    <a16:creationId xmlns:a16="http://schemas.microsoft.com/office/drawing/2014/main" id="{0C4F91F1-5DE8-4544-9A8C-852B78DB24B8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직사각형 72">
              <a:extLst>
                <a:ext uri="{FF2B5EF4-FFF2-40B4-BE49-F238E27FC236}">
                  <a16:creationId xmlns:a16="http://schemas.microsoft.com/office/drawing/2014/main" id="{4B73C2F2-D206-4506-9B35-3F8C07E14DF4}"/>
                </a:ext>
              </a:extLst>
            </p:cNvPr>
            <p:cNvSpPr/>
            <p:nvPr/>
          </p:nvSpPr>
          <p:spPr>
            <a:xfrm>
              <a:off x="2308082" y="1236149"/>
              <a:ext cx="142519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결론</a:t>
              </a:r>
            </a:p>
          </p:txBody>
        </p:sp>
        <p:sp>
          <p:nvSpPr>
            <p:cNvPr id="39" name="직사각형 72">
              <a:extLst>
                <a:ext uri="{FF2B5EF4-FFF2-40B4-BE49-F238E27FC236}">
                  <a16:creationId xmlns:a16="http://schemas.microsoft.com/office/drawing/2014/main" id="{9C7202D4-AAAA-4941-8658-287601D542A7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3F79FE-D341-48BF-9444-4CF01FDEEFC6}"/>
              </a:ext>
            </a:extLst>
          </p:cNvPr>
          <p:cNvSpPr txBox="1"/>
          <p:nvPr/>
        </p:nvSpPr>
        <p:spPr>
          <a:xfrm>
            <a:off x="944790" y="2020161"/>
            <a:ext cx="103128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/>
              <a:t>Covid-19</a:t>
            </a:r>
            <a:r>
              <a:rPr lang="ko-KR" altLang="en-US" sz="1400" spc="-150" dirty="0"/>
              <a:t>가 사회 그리고 산업에 어떠한 영향을 끼쳤는지</a:t>
            </a:r>
            <a:r>
              <a:rPr lang="en-US" altLang="ko-KR" sz="1400" spc="-150" dirty="0"/>
              <a:t>,</a:t>
            </a:r>
            <a:r>
              <a:rPr lang="ko-KR" altLang="en-US" sz="1400" spc="-150" dirty="0"/>
              <a:t> </a:t>
            </a:r>
            <a:r>
              <a:rPr lang="en-US" altLang="ko-KR" sz="1400" spc="-150" dirty="0"/>
              <a:t>19</a:t>
            </a:r>
            <a:r>
              <a:rPr lang="ko-KR" altLang="en-US" sz="1400" spc="-150" dirty="0"/>
              <a:t>년과 </a:t>
            </a:r>
            <a:r>
              <a:rPr lang="en-US" altLang="ko-KR" sz="1400" spc="-150" dirty="0"/>
              <a:t>20</a:t>
            </a:r>
            <a:r>
              <a:rPr lang="ko-KR" altLang="en-US" sz="1400" spc="-150" dirty="0"/>
              <a:t>년의 기업별 재무제표 중 손익계산서의 </a:t>
            </a:r>
            <a:r>
              <a:rPr lang="ko-KR" altLang="en-US" sz="1400" spc="-150" dirty="0">
                <a:solidFill>
                  <a:srgbClr val="FF0000"/>
                </a:solidFill>
              </a:rPr>
              <a:t>매출액</a:t>
            </a:r>
            <a:r>
              <a:rPr lang="ko-KR" altLang="en-US" sz="1400" spc="-150" dirty="0"/>
              <a:t>과 </a:t>
            </a:r>
            <a:r>
              <a:rPr lang="ko-KR" altLang="en-US" sz="1400" spc="-150" dirty="0">
                <a:solidFill>
                  <a:srgbClr val="FF0000"/>
                </a:solidFill>
              </a:rPr>
              <a:t>당기순이익</a:t>
            </a:r>
            <a:r>
              <a:rPr lang="ko-KR" altLang="en-US" sz="1400" spc="-150" dirty="0"/>
              <a:t>을 통하여 살펴봄</a:t>
            </a:r>
            <a:endParaRPr lang="en-US" altLang="ko-KR" sz="1400" spc="-150" dirty="0"/>
          </a:p>
          <a:p>
            <a:endParaRPr lang="en-US" altLang="ko-KR" sz="1400" spc="-150" dirty="0"/>
          </a:p>
          <a:p>
            <a:r>
              <a:rPr lang="ko-KR" altLang="en-US" sz="1400" spc="-150" dirty="0"/>
              <a:t>데이터 분석 결과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대표적으로</a:t>
            </a:r>
            <a:endParaRPr lang="en-US" altLang="ko-KR" sz="1400" spc="-150" dirty="0"/>
          </a:p>
          <a:p>
            <a:pPr lvl="1"/>
            <a:r>
              <a:rPr lang="en-US" altLang="ko-KR" sz="1400" spc="-150" dirty="0"/>
              <a:t>-     </a:t>
            </a:r>
            <a:r>
              <a:rPr lang="ko-KR" altLang="en-US" sz="1400" spc="-150" dirty="0"/>
              <a:t>의약품 제조업 〮 연구개발업 등에서는 </a:t>
            </a:r>
            <a:r>
              <a:rPr lang="ko-KR" altLang="en-US" sz="1400" spc="-150" dirty="0">
                <a:solidFill>
                  <a:srgbClr val="FF0000"/>
                </a:solidFill>
              </a:rPr>
              <a:t>흑자</a:t>
            </a:r>
            <a:endParaRPr lang="en-US" altLang="ko-KR" sz="1400" spc="-150" dirty="0"/>
          </a:p>
          <a:p>
            <a:pPr marL="742950" lvl="1" indent="-285750">
              <a:buFontTx/>
              <a:buChar char="-"/>
            </a:pPr>
            <a:r>
              <a:rPr lang="ko-KR" altLang="en-US" sz="1400" spc="-150" dirty="0" err="1"/>
              <a:t>항공업</a:t>
            </a:r>
            <a:r>
              <a:rPr lang="ko-KR" altLang="en-US" sz="1400" spc="-150" dirty="0"/>
              <a:t> 등에서는 </a:t>
            </a:r>
            <a:r>
              <a:rPr lang="ko-KR" altLang="en-US" sz="1400" spc="-150" dirty="0">
                <a:solidFill>
                  <a:srgbClr val="FF0000"/>
                </a:solidFill>
              </a:rPr>
              <a:t>적자</a:t>
            </a:r>
            <a:r>
              <a:rPr lang="ko-KR" altLang="en-US" sz="1400" spc="-150" dirty="0"/>
              <a:t>를 보임</a:t>
            </a:r>
            <a:endParaRPr lang="en-US" altLang="ko-KR" sz="1400" spc="-150" dirty="0"/>
          </a:p>
          <a:p>
            <a:endParaRPr lang="en-US" altLang="ko-KR" sz="1400" spc="-150" dirty="0"/>
          </a:p>
          <a:p>
            <a:r>
              <a:rPr lang="ko-KR" altLang="en-US" sz="1400" spc="-150" dirty="0"/>
              <a:t>하지만 매출 및 순이익이 급감했을 것이라고 예상되었던 산업군들 중</a:t>
            </a:r>
            <a:r>
              <a:rPr lang="en-US" altLang="ko-KR" sz="1400" spc="-150" dirty="0"/>
              <a:t>,</a:t>
            </a:r>
            <a:r>
              <a:rPr lang="ko-KR" altLang="en-US" sz="1400" spc="-150" dirty="0"/>
              <a:t> 오히려 지난 분기 대비 흑자를 달성하는 등의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성과를 낸 기업이 존재</a:t>
            </a:r>
            <a:endParaRPr lang="en-US" altLang="ko-KR" sz="1400" spc="-150" dirty="0"/>
          </a:p>
          <a:p>
            <a:r>
              <a:rPr lang="ko-KR" altLang="en-US" sz="1400" spc="-150" dirty="0"/>
              <a:t>그러한 기업들에 대해 자세히 조사해 본 결과 </a:t>
            </a:r>
            <a:r>
              <a:rPr lang="ko-KR" altLang="en-US" sz="1400" spc="-150" dirty="0">
                <a:solidFill>
                  <a:srgbClr val="FF0000"/>
                </a:solidFill>
              </a:rPr>
              <a:t>기존의 수익 구조를 변경</a:t>
            </a:r>
            <a:r>
              <a:rPr lang="ko-KR" altLang="en-US" sz="1400" spc="-150" dirty="0"/>
              <a:t>하여 </a:t>
            </a:r>
            <a:r>
              <a:rPr lang="ko-KR" altLang="en-US" sz="1400" spc="-150" dirty="0">
                <a:solidFill>
                  <a:srgbClr val="FF0000"/>
                </a:solidFill>
              </a:rPr>
              <a:t>유연성</a:t>
            </a:r>
            <a:r>
              <a:rPr lang="ko-KR" altLang="en-US" sz="1400" spc="-150" dirty="0"/>
              <a:t>을 갖춘 기업들이 수익을 창출</a:t>
            </a:r>
            <a:endParaRPr lang="en-US" altLang="ko-KR" sz="1400" spc="-150" dirty="0"/>
          </a:p>
          <a:p>
            <a:endParaRPr lang="en-US" altLang="ko-KR" sz="1400" spc="-150" dirty="0"/>
          </a:p>
          <a:p>
            <a:r>
              <a:rPr lang="ko-KR" altLang="en-US" sz="1400" spc="-150" dirty="0"/>
              <a:t>예를 들어</a:t>
            </a:r>
            <a:r>
              <a:rPr lang="en-US" altLang="ko-KR" sz="1400" spc="-150" dirty="0"/>
              <a:t>, 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spc="-150" dirty="0"/>
              <a:t>의류 제작 산업은 의류 대신 </a:t>
            </a:r>
            <a:r>
              <a:rPr lang="ko-KR" altLang="en-US" sz="1400" spc="-150" dirty="0">
                <a:solidFill>
                  <a:srgbClr val="FF0000"/>
                </a:solidFill>
              </a:rPr>
              <a:t>마스크를 생산</a:t>
            </a:r>
            <a:r>
              <a:rPr lang="ko-KR" altLang="en-US" sz="1400" spc="-150" dirty="0"/>
              <a:t>하여 판매</a:t>
            </a:r>
            <a:endParaRPr lang="en-US" altLang="ko-KR" sz="1400" spc="-150" dirty="0"/>
          </a:p>
          <a:p>
            <a:pPr marL="742950" lvl="1" indent="-285750">
              <a:buFontTx/>
              <a:buChar char="-"/>
            </a:pPr>
            <a:r>
              <a:rPr lang="ko-KR" altLang="en-US" sz="1400" spc="-150" dirty="0"/>
              <a:t>항공업은 여객 운송 대신 </a:t>
            </a:r>
            <a:r>
              <a:rPr lang="ko-KR" altLang="en-US" sz="1400" spc="-150" dirty="0">
                <a:solidFill>
                  <a:srgbClr val="FF0000"/>
                </a:solidFill>
              </a:rPr>
              <a:t>화물 운송</a:t>
            </a:r>
            <a:r>
              <a:rPr lang="ko-KR" altLang="en-US" sz="1400" spc="-150" dirty="0"/>
              <a:t>에 집중</a:t>
            </a:r>
            <a:endParaRPr lang="en-US" altLang="ko-KR" sz="1400" spc="-150" dirty="0"/>
          </a:p>
          <a:p>
            <a:pPr marL="742950" lvl="1" indent="-285750">
              <a:buFontTx/>
              <a:buChar char="-"/>
            </a:pPr>
            <a:r>
              <a:rPr lang="ko-KR" altLang="en-US" sz="1400" spc="-150" dirty="0"/>
              <a:t>엔터테인먼트 업계에서는 </a:t>
            </a:r>
            <a:r>
              <a:rPr lang="ko-KR" altLang="en-US" sz="1400" spc="-150" dirty="0">
                <a:solidFill>
                  <a:srgbClr val="FF0000"/>
                </a:solidFill>
              </a:rPr>
              <a:t>온라인 콘서트</a:t>
            </a:r>
            <a:r>
              <a:rPr lang="ko-KR" altLang="en-US" sz="1400" spc="-150" dirty="0"/>
              <a:t> 개최</a:t>
            </a:r>
            <a:endParaRPr lang="en-US" altLang="ko-KR" sz="1400" spc="-150" dirty="0"/>
          </a:p>
          <a:p>
            <a:pPr marL="742950" lvl="1" indent="-285750">
              <a:buFontTx/>
              <a:buChar char="-"/>
            </a:pPr>
            <a:r>
              <a:rPr lang="ko-KR" altLang="en-US" sz="1400" spc="-150" dirty="0"/>
              <a:t>판매 관련 업종에서는 </a:t>
            </a:r>
            <a:r>
              <a:rPr lang="ko-KR" altLang="en-US" sz="1400" spc="-150" dirty="0">
                <a:solidFill>
                  <a:srgbClr val="FF0000"/>
                </a:solidFill>
              </a:rPr>
              <a:t>온라인 판매</a:t>
            </a:r>
            <a:r>
              <a:rPr lang="ko-KR" altLang="en-US" sz="1400" spc="-150" dirty="0"/>
              <a:t>에 집중</a:t>
            </a:r>
            <a:endParaRPr lang="en-US" altLang="ko-KR" sz="1400" spc="-150" dirty="0"/>
          </a:p>
          <a:p>
            <a:pPr marL="742950" lvl="1" indent="-285750">
              <a:buFontTx/>
              <a:buChar char="-"/>
            </a:pPr>
            <a:endParaRPr lang="en-US" altLang="ko-KR" sz="1400" spc="-150" dirty="0"/>
          </a:p>
          <a:p>
            <a:r>
              <a:rPr lang="ko-KR" altLang="en-US" sz="1400" spc="-150" dirty="0"/>
              <a:t>이러한</a:t>
            </a:r>
            <a:r>
              <a:rPr lang="en-US" altLang="ko-KR" sz="1400" spc="-150" dirty="0"/>
              <a:t> </a:t>
            </a:r>
            <a:r>
              <a:rPr lang="ko-KR" altLang="en-US" sz="1400" spc="-150" dirty="0"/>
              <a:t>경영난 속에서도 돌파구를 모색하여 적자 폭을 줄이고 유연성을 키운 업체들은 코로나 사태에서도 수익을 창출해 내는 모습을 확인</a:t>
            </a:r>
            <a:endParaRPr lang="en-US" altLang="ko-KR" sz="1400" spc="-150" dirty="0"/>
          </a:p>
          <a:p>
            <a:endParaRPr lang="en-US" altLang="ko-KR" sz="1400" spc="-150" dirty="0"/>
          </a:p>
          <a:p>
            <a:r>
              <a:rPr lang="ko-KR" altLang="en-US" sz="1400" b="1" spc="-150" dirty="0"/>
              <a:t>추후에 발생할 수 있는 </a:t>
            </a:r>
            <a:r>
              <a:rPr lang="ko-KR" altLang="en-US" sz="1400" b="1" spc="-150" dirty="0" err="1"/>
              <a:t>팬데믹</a:t>
            </a:r>
            <a:r>
              <a:rPr lang="ko-KR" altLang="en-US" sz="1400" b="1" spc="-150" dirty="0"/>
              <a:t> 사태 등의 경영 리스크에 대해서 </a:t>
            </a:r>
            <a:r>
              <a:rPr lang="ko-KR" altLang="en-US" sz="1400" b="1" spc="-150" dirty="0">
                <a:solidFill>
                  <a:srgbClr val="FF0000"/>
                </a:solidFill>
              </a:rPr>
              <a:t>유연성</a:t>
            </a:r>
            <a:r>
              <a:rPr lang="ko-KR" altLang="en-US" sz="1400" b="1" spc="-150" dirty="0"/>
              <a:t>을 갖춘 </a:t>
            </a:r>
            <a:r>
              <a:rPr lang="ko-KR" altLang="en-US" sz="1400" b="1" spc="-150" dirty="0" err="1"/>
              <a:t>기업들만이</a:t>
            </a:r>
            <a:r>
              <a:rPr lang="ko-KR" altLang="en-US" sz="1400" b="1" spc="-150" dirty="0"/>
              <a:t> 앞으로의 위기에 잘 대처할 수 있을 것이라고 생각됨</a:t>
            </a:r>
            <a:endParaRPr lang="en-US" altLang="ko-KR" sz="1400" b="1" spc="-150" dirty="0"/>
          </a:p>
          <a:p>
            <a:endParaRPr lang="en-US" altLang="ko-KR" sz="1400" spc="-150" dirty="0"/>
          </a:p>
          <a:p>
            <a:endParaRPr lang="ko-KR" altLang="en-US" sz="1400" spc="-150" dirty="0"/>
          </a:p>
        </p:txBody>
      </p:sp>
    </p:spTree>
    <p:extLst>
      <p:ext uri="{BB962C8B-B14F-4D97-AF65-F5344CB8AC3E}">
        <p14:creationId xmlns:p14="http://schemas.microsoft.com/office/powerpoint/2010/main" val="3322120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87127" y="280657"/>
            <a:ext cx="360000" cy="360000"/>
            <a:chOff x="487127" y="280657"/>
            <a:chExt cx="360000" cy="3600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12ACF48-198D-4FF0-A1AC-0C6611F5174C}"/>
                </a:ext>
              </a:extLst>
            </p:cNvPr>
            <p:cNvSpPr/>
            <p:nvPr/>
          </p:nvSpPr>
          <p:spPr>
            <a:xfrm>
              <a:off x="487127" y="280657"/>
              <a:ext cx="360000" cy="360000"/>
            </a:xfrm>
            <a:prstGeom prst="roundRect">
              <a:avLst>
                <a:gd name="adj" fmla="val 2421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2032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B2AAC3-679A-4509-ADE9-964003B94811}"/>
                </a:ext>
              </a:extLst>
            </p:cNvPr>
            <p:cNvSpPr/>
            <p:nvPr/>
          </p:nvSpPr>
          <p:spPr>
            <a:xfrm>
              <a:off x="559127" y="381794"/>
              <a:ext cx="216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E3EC2FC-4C09-4085-A29B-02A245810410}"/>
                </a:ext>
              </a:extLst>
            </p:cNvPr>
            <p:cNvSpPr/>
            <p:nvPr/>
          </p:nvSpPr>
          <p:spPr>
            <a:xfrm>
              <a:off x="559127" y="451645"/>
              <a:ext cx="180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4B318DB-3550-4095-9895-3907BEC3EE3F}"/>
                </a:ext>
              </a:extLst>
            </p:cNvPr>
            <p:cNvSpPr/>
            <p:nvPr/>
          </p:nvSpPr>
          <p:spPr>
            <a:xfrm>
              <a:off x="559127" y="521495"/>
              <a:ext cx="144000" cy="1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71499" y="1567027"/>
            <a:ext cx="10849003" cy="3723946"/>
            <a:chOff x="461727" y="1682941"/>
            <a:chExt cx="6548673" cy="802257"/>
          </a:xfrm>
        </p:grpSpPr>
        <p:sp>
          <p:nvSpPr>
            <p:cNvPr id="74" name="사각형: 둥근 모서리 8">
              <a:extLst>
                <a:ext uri="{FF2B5EF4-FFF2-40B4-BE49-F238E27FC236}">
                  <a16:creationId xmlns:a16="http://schemas.microsoft.com/office/drawing/2014/main" id="{B53356C7-AFF9-4919-934F-28318FAB32B5}"/>
                </a:ext>
              </a:extLst>
            </p:cNvPr>
            <p:cNvSpPr/>
            <p:nvPr/>
          </p:nvSpPr>
          <p:spPr>
            <a:xfrm>
              <a:off x="461727" y="1770320"/>
              <a:ext cx="6548673" cy="714878"/>
            </a:xfrm>
            <a:prstGeom prst="roundRect">
              <a:avLst>
                <a:gd name="adj" fmla="val 12869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65100" dir="3600000" algn="tr" rotWithShape="0">
                <a:srgbClr val="E1C6AD">
                  <a:alpha val="7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7200" kern="0" spc="-1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j-ea"/>
                  <a:ea typeface="+mj-ea"/>
                </a:rPr>
                <a:t>감사합니다</a:t>
              </a:r>
              <a:endParaRPr lang="en-US" altLang="ko-KR" sz="7200" kern="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+mj-ea"/>
                <a:ea typeface="+mj-ea"/>
              </a:endParaRPr>
            </a:p>
          </p:txBody>
        </p:sp>
        <p:sp>
          <p:nvSpPr>
            <p:cNvPr id="77" name="이등변 삼각형 76">
              <a:extLst>
                <a:ext uri="{FF2B5EF4-FFF2-40B4-BE49-F238E27FC236}">
                  <a16:creationId xmlns:a16="http://schemas.microsoft.com/office/drawing/2014/main" id="{F8C1C2B4-34DE-49D3-ACD5-ADA378B66624}"/>
                </a:ext>
              </a:extLst>
            </p:cNvPr>
            <p:cNvSpPr/>
            <p:nvPr/>
          </p:nvSpPr>
          <p:spPr>
            <a:xfrm>
              <a:off x="583204" y="1682941"/>
              <a:ext cx="145623" cy="133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241300" dir="3600000" algn="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32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ko-KR" altLang="en-US" sz="1200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빅데이터로 알아본 </a:t>
            </a:r>
            <a:r>
              <a:rPr lang="en-US" altLang="ko-KR" sz="28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COVID-19 </a:t>
            </a:r>
            <a:r>
              <a:rPr lang="ko-KR" altLang="en-US" sz="28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전후 업종별 분석</a:t>
            </a:r>
            <a:endParaRPr lang="en-US" altLang="ko-KR" sz="8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159831" y="2969373"/>
            <a:ext cx="2331148" cy="1782174"/>
            <a:chOff x="8751614" y="2824427"/>
            <a:chExt cx="2331148" cy="1782174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12F6381-BB6E-48D8-8523-91162270D56F}"/>
                </a:ext>
              </a:extLst>
            </p:cNvPr>
            <p:cNvGrpSpPr/>
            <p:nvPr/>
          </p:nvGrpSpPr>
          <p:grpSpPr>
            <a:xfrm>
              <a:off x="9030683" y="2824427"/>
              <a:ext cx="1773010" cy="1209145"/>
              <a:chOff x="944790" y="2668287"/>
              <a:chExt cx="1866900" cy="1273175"/>
            </a:xfrm>
          </p:grpSpPr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64A11AC0-1676-4330-B55A-FBE912E2CA3F}"/>
                  </a:ext>
                </a:extLst>
              </p:cNvPr>
              <p:cNvSpPr/>
              <p:nvPr/>
            </p:nvSpPr>
            <p:spPr>
              <a:xfrm>
                <a:off x="944790" y="2668287"/>
                <a:ext cx="1866900" cy="101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05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BC1A9919-1FF1-49DD-955E-05DA95C36AAC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FEFAC0C7-0821-47EE-B801-E43C3D77E09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70" name="Group 28">
                  <a:extLst>
                    <a:ext uri="{FF2B5EF4-FFF2-40B4-BE49-F238E27FC236}">
                      <a16:creationId xmlns:a16="http://schemas.microsoft.com/office/drawing/2014/main" id="{90FCC355-3CD7-4B7D-9362-014B81A87C6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71" name="Freeform 30">
                    <a:extLst>
                      <a:ext uri="{FF2B5EF4-FFF2-40B4-BE49-F238E27FC236}">
                        <a16:creationId xmlns:a16="http://schemas.microsoft.com/office/drawing/2014/main" id="{74CECC51-3483-4356-926A-DBF83C2C7E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72" name="Freeform 31">
                    <a:extLst>
                      <a:ext uri="{FF2B5EF4-FFF2-40B4-BE49-F238E27FC236}">
                        <a16:creationId xmlns:a16="http://schemas.microsoft.com/office/drawing/2014/main" id="{81EC2EC1-E8DF-4811-B3D6-9C65E31D65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1B14EF63-CFB6-4F57-A5C7-626D8CEF76FD}"/>
                  </a:ext>
                </a:extLst>
              </p:cNvPr>
              <p:cNvSpPr/>
              <p:nvPr/>
            </p:nvSpPr>
            <p:spPr>
              <a:xfrm rot="16200000" flipH="1">
                <a:off x="2183793" y="3602723"/>
                <a:ext cx="333375" cy="34410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165B485-DA89-4F45-8A8D-23149D26DE62}"/>
                </a:ext>
              </a:extLst>
            </p:cNvPr>
            <p:cNvSpPr/>
            <p:nvPr/>
          </p:nvSpPr>
          <p:spPr>
            <a:xfrm>
              <a:off x="8751614" y="4232716"/>
              <a:ext cx="2331148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결론</a:t>
              </a:r>
              <a:endPara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973237" y="2969373"/>
            <a:ext cx="2331148" cy="1782174"/>
            <a:chOff x="8751614" y="2824427"/>
            <a:chExt cx="2331148" cy="1782174"/>
          </a:xfrm>
        </p:grpSpPr>
        <p:grpSp>
          <p:nvGrpSpPr>
            <p:cNvPr id="93" name="그룹 64">
              <a:extLst>
                <a:ext uri="{FF2B5EF4-FFF2-40B4-BE49-F238E27FC236}">
                  <a16:creationId xmlns:a16="http://schemas.microsoft.com/office/drawing/2014/main" id="{412F6381-BB6E-48D8-8523-91162270D56F}"/>
                </a:ext>
              </a:extLst>
            </p:cNvPr>
            <p:cNvGrpSpPr/>
            <p:nvPr/>
          </p:nvGrpSpPr>
          <p:grpSpPr>
            <a:xfrm>
              <a:off x="9030683" y="2824427"/>
              <a:ext cx="1773010" cy="1209145"/>
              <a:chOff x="944790" y="2668287"/>
              <a:chExt cx="1866900" cy="1273175"/>
            </a:xfrm>
          </p:grpSpPr>
          <p:sp>
            <p:nvSpPr>
              <p:cNvPr id="95" name="사각형: 둥근 모서리 65">
                <a:extLst>
                  <a:ext uri="{FF2B5EF4-FFF2-40B4-BE49-F238E27FC236}">
                    <a16:creationId xmlns:a16="http://schemas.microsoft.com/office/drawing/2014/main" id="{64A11AC0-1676-4330-B55A-FBE912E2CA3F}"/>
                  </a:ext>
                </a:extLst>
              </p:cNvPr>
              <p:cNvSpPr/>
              <p:nvPr/>
            </p:nvSpPr>
            <p:spPr>
              <a:xfrm>
                <a:off x="944790" y="2668287"/>
                <a:ext cx="1866900" cy="101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03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6" name="그룹 66">
                <a:extLst>
                  <a:ext uri="{FF2B5EF4-FFF2-40B4-BE49-F238E27FC236}">
                    <a16:creationId xmlns:a16="http://schemas.microsoft.com/office/drawing/2014/main" id="{BC1A9919-1FF1-49DD-955E-05DA95C36AAC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98" name="타원 68">
                  <a:extLst>
                    <a:ext uri="{FF2B5EF4-FFF2-40B4-BE49-F238E27FC236}">
                      <a16:creationId xmlns:a16="http://schemas.microsoft.com/office/drawing/2014/main" id="{FEFAC0C7-0821-47EE-B801-E43C3D77E09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99" name="Group 28">
                  <a:extLst>
                    <a:ext uri="{FF2B5EF4-FFF2-40B4-BE49-F238E27FC236}">
                      <a16:creationId xmlns:a16="http://schemas.microsoft.com/office/drawing/2014/main" id="{90FCC355-3CD7-4B7D-9362-014B81A87C6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100" name="Freeform 30">
                    <a:extLst>
                      <a:ext uri="{FF2B5EF4-FFF2-40B4-BE49-F238E27FC236}">
                        <a16:creationId xmlns:a16="http://schemas.microsoft.com/office/drawing/2014/main" id="{74CECC51-3483-4356-926A-DBF83C2C7E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101" name="Freeform 31">
                    <a:extLst>
                      <a:ext uri="{FF2B5EF4-FFF2-40B4-BE49-F238E27FC236}">
                        <a16:creationId xmlns:a16="http://schemas.microsoft.com/office/drawing/2014/main" id="{81EC2EC1-E8DF-4811-B3D6-9C65E31D65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97" name="직각 삼각형 67">
                <a:extLst>
                  <a:ext uri="{FF2B5EF4-FFF2-40B4-BE49-F238E27FC236}">
                    <a16:creationId xmlns:a16="http://schemas.microsoft.com/office/drawing/2014/main" id="{1B14EF63-CFB6-4F57-A5C7-626D8CEF76FD}"/>
                  </a:ext>
                </a:extLst>
              </p:cNvPr>
              <p:cNvSpPr/>
              <p:nvPr/>
            </p:nvSpPr>
            <p:spPr>
              <a:xfrm rot="16200000" flipH="1">
                <a:off x="2183793" y="3602723"/>
                <a:ext cx="333375" cy="34410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4" name="직사각형 72">
              <a:extLst>
                <a:ext uri="{FF2B5EF4-FFF2-40B4-BE49-F238E27FC236}">
                  <a16:creationId xmlns:a16="http://schemas.microsoft.com/office/drawing/2014/main" id="{9165B485-DA89-4F45-8A8D-23149D26DE62}"/>
                </a:ext>
              </a:extLst>
            </p:cNvPr>
            <p:cNvSpPr/>
            <p:nvPr/>
          </p:nvSpPr>
          <p:spPr>
            <a:xfrm>
              <a:off x="8751614" y="4232716"/>
              <a:ext cx="2331148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포스트 코로나</a:t>
              </a:r>
              <a:endPara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879940" y="2969374"/>
            <a:ext cx="2331148" cy="1782173"/>
            <a:chOff x="8751614" y="2824428"/>
            <a:chExt cx="2331148" cy="1782173"/>
          </a:xfrm>
        </p:grpSpPr>
        <p:grpSp>
          <p:nvGrpSpPr>
            <p:cNvPr id="103" name="그룹 64">
              <a:extLst>
                <a:ext uri="{FF2B5EF4-FFF2-40B4-BE49-F238E27FC236}">
                  <a16:creationId xmlns:a16="http://schemas.microsoft.com/office/drawing/2014/main" id="{412F6381-BB6E-48D8-8523-91162270D56F}"/>
                </a:ext>
              </a:extLst>
            </p:cNvPr>
            <p:cNvGrpSpPr/>
            <p:nvPr/>
          </p:nvGrpSpPr>
          <p:grpSpPr>
            <a:xfrm>
              <a:off x="9030683" y="2824428"/>
              <a:ext cx="1773010" cy="1209144"/>
              <a:chOff x="944790" y="2668288"/>
              <a:chExt cx="1866900" cy="1273174"/>
            </a:xfrm>
          </p:grpSpPr>
          <p:sp>
            <p:nvSpPr>
              <p:cNvPr id="105" name="사각형: 둥근 모서리 65">
                <a:extLst>
                  <a:ext uri="{FF2B5EF4-FFF2-40B4-BE49-F238E27FC236}">
                    <a16:creationId xmlns:a16="http://schemas.microsoft.com/office/drawing/2014/main" id="{64A11AC0-1676-4330-B55A-FBE912E2CA3F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02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6" name="그룹 66">
                <a:extLst>
                  <a:ext uri="{FF2B5EF4-FFF2-40B4-BE49-F238E27FC236}">
                    <a16:creationId xmlns:a16="http://schemas.microsoft.com/office/drawing/2014/main" id="{BC1A9919-1FF1-49DD-955E-05DA95C36AAC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108" name="타원 68">
                  <a:extLst>
                    <a:ext uri="{FF2B5EF4-FFF2-40B4-BE49-F238E27FC236}">
                      <a16:creationId xmlns:a16="http://schemas.microsoft.com/office/drawing/2014/main" id="{FEFAC0C7-0821-47EE-B801-E43C3D77E09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09" name="Group 28">
                  <a:extLst>
                    <a:ext uri="{FF2B5EF4-FFF2-40B4-BE49-F238E27FC236}">
                      <a16:creationId xmlns:a16="http://schemas.microsoft.com/office/drawing/2014/main" id="{90FCC355-3CD7-4B7D-9362-014B81A87C6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110" name="Freeform 30">
                    <a:extLst>
                      <a:ext uri="{FF2B5EF4-FFF2-40B4-BE49-F238E27FC236}">
                        <a16:creationId xmlns:a16="http://schemas.microsoft.com/office/drawing/2014/main" id="{74CECC51-3483-4356-926A-DBF83C2C7E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111" name="Freeform 31">
                    <a:extLst>
                      <a:ext uri="{FF2B5EF4-FFF2-40B4-BE49-F238E27FC236}">
                        <a16:creationId xmlns:a16="http://schemas.microsoft.com/office/drawing/2014/main" id="{81EC2EC1-E8DF-4811-B3D6-9C65E31D65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107" name="직각 삼각형 67">
                <a:extLst>
                  <a:ext uri="{FF2B5EF4-FFF2-40B4-BE49-F238E27FC236}">
                    <a16:creationId xmlns:a16="http://schemas.microsoft.com/office/drawing/2014/main" id="{1B14EF63-CFB6-4F57-A5C7-626D8CEF76FD}"/>
                  </a:ext>
                </a:extLst>
              </p:cNvPr>
              <p:cNvSpPr/>
              <p:nvPr/>
            </p:nvSpPr>
            <p:spPr>
              <a:xfrm rot="16200000" flipH="1">
                <a:off x="2183793" y="3602723"/>
                <a:ext cx="333375" cy="34410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4" name="직사각형 72">
              <a:extLst>
                <a:ext uri="{FF2B5EF4-FFF2-40B4-BE49-F238E27FC236}">
                  <a16:creationId xmlns:a16="http://schemas.microsoft.com/office/drawing/2014/main" id="{9165B485-DA89-4F45-8A8D-23149D26DE62}"/>
                </a:ext>
              </a:extLst>
            </p:cNvPr>
            <p:cNvSpPr/>
            <p:nvPr/>
          </p:nvSpPr>
          <p:spPr>
            <a:xfrm>
              <a:off x="8751614" y="4232716"/>
              <a:ext cx="2331148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COVID-19</a:t>
              </a: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가 끼친 영향</a:t>
              </a:r>
              <a:endPara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86643" y="2969373"/>
            <a:ext cx="2331148" cy="1782174"/>
            <a:chOff x="8751614" y="2824427"/>
            <a:chExt cx="2331148" cy="1782174"/>
          </a:xfrm>
        </p:grpSpPr>
        <p:grpSp>
          <p:nvGrpSpPr>
            <p:cNvPr id="114" name="그룹 64">
              <a:extLst>
                <a:ext uri="{FF2B5EF4-FFF2-40B4-BE49-F238E27FC236}">
                  <a16:creationId xmlns:a16="http://schemas.microsoft.com/office/drawing/2014/main" id="{412F6381-BB6E-48D8-8523-91162270D56F}"/>
                </a:ext>
              </a:extLst>
            </p:cNvPr>
            <p:cNvGrpSpPr/>
            <p:nvPr/>
          </p:nvGrpSpPr>
          <p:grpSpPr>
            <a:xfrm>
              <a:off x="9030683" y="2824427"/>
              <a:ext cx="1773010" cy="1209145"/>
              <a:chOff x="944790" y="2668287"/>
              <a:chExt cx="1866900" cy="1273175"/>
            </a:xfrm>
          </p:grpSpPr>
          <p:sp>
            <p:nvSpPr>
              <p:cNvPr id="116" name="사각형: 둥근 모서리 65">
                <a:extLst>
                  <a:ext uri="{FF2B5EF4-FFF2-40B4-BE49-F238E27FC236}">
                    <a16:creationId xmlns:a16="http://schemas.microsoft.com/office/drawing/2014/main" id="{64A11AC0-1676-4330-B55A-FBE912E2CA3F}"/>
                  </a:ext>
                </a:extLst>
              </p:cNvPr>
              <p:cNvSpPr/>
              <p:nvPr/>
            </p:nvSpPr>
            <p:spPr>
              <a:xfrm>
                <a:off x="944790" y="2668287"/>
                <a:ext cx="1866900" cy="1016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01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7" name="그룹 66">
                <a:extLst>
                  <a:ext uri="{FF2B5EF4-FFF2-40B4-BE49-F238E27FC236}">
                    <a16:creationId xmlns:a16="http://schemas.microsoft.com/office/drawing/2014/main" id="{BC1A9919-1FF1-49DD-955E-05DA95C36AAC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119" name="타원 68">
                  <a:extLst>
                    <a:ext uri="{FF2B5EF4-FFF2-40B4-BE49-F238E27FC236}">
                      <a16:creationId xmlns:a16="http://schemas.microsoft.com/office/drawing/2014/main" id="{FEFAC0C7-0821-47EE-B801-E43C3D77E09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20" name="Group 28">
                  <a:extLst>
                    <a:ext uri="{FF2B5EF4-FFF2-40B4-BE49-F238E27FC236}">
                      <a16:creationId xmlns:a16="http://schemas.microsoft.com/office/drawing/2014/main" id="{90FCC355-3CD7-4B7D-9362-014B81A87C6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121" name="Freeform 30">
                    <a:extLst>
                      <a:ext uri="{FF2B5EF4-FFF2-40B4-BE49-F238E27FC236}">
                        <a16:creationId xmlns:a16="http://schemas.microsoft.com/office/drawing/2014/main" id="{74CECC51-3483-4356-926A-DBF83C2C7E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122" name="Freeform 31">
                    <a:extLst>
                      <a:ext uri="{FF2B5EF4-FFF2-40B4-BE49-F238E27FC236}">
                        <a16:creationId xmlns:a16="http://schemas.microsoft.com/office/drawing/2014/main" id="{81EC2EC1-E8DF-4811-B3D6-9C65E31D65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118" name="직각 삼각형 67">
                <a:extLst>
                  <a:ext uri="{FF2B5EF4-FFF2-40B4-BE49-F238E27FC236}">
                    <a16:creationId xmlns:a16="http://schemas.microsoft.com/office/drawing/2014/main" id="{1B14EF63-CFB6-4F57-A5C7-626D8CEF76FD}"/>
                  </a:ext>
                </a:extLst>
              </p:cNvPr>
              <p:cNvSpPr/>
              <p:nvPr/>
            </p:nvSpPr>
            <p:spPr>
              <a:xfrm rot="16200000" flipH="1">
                <a:off x="2183793" y="3602723"/>
                <a:ext cx="333375" cy="34410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5" name="직사각형 72">
              <a:extLst>
                <a:ext uri="{FF2B5EF4-FFF2-40B4-BE49-F238E27FC236}">
                  <a16:creationId xmlns:a16="http://schemas.microsoft.com/office/drawing/2014/main" id="{9165B485-DA89-4F45-8A8D-23149D26DE62}"/>
                </a:ext>
              </a:extLst>
            </p:cNvPr>
            <p:cNvSpPr/>
            <p:nvPr/>
          </p:nvSpPr>
          <p:spPr>
            <a:xfrm>
              <a:off x="8751614" y="4232716"/>
              <a:ext cx="2331148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COVID-19</a:t>
              </a: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란</a:t>
              </a:r>
              <a:r>
                <a: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?</a:t>
              </a:r>
            </a:p>
          </p:txBody>
        </p:sp>
      </p:grpSp>
      <p:grpSp>
        <p:nvGrpSpPr>
          <p:cNvPr id="56" name="Group 101">
            <a:extLst>
              <a:ext uri="{FF2B5EF4-FFF2-40B4-BE49-F238E27FC236}">
                <a16:creationId xmlns:a16="http://schemas.microsoft.com/office/drawing/2014/main" id="{9F004D9A-41FE-4728-B982-B6E9A4AFFFEA}"/>
              </a:ext>
            </a:extLst>
          </p:cNvPr>
          <p:cNvGrpSpPr/>
          <p:nvPr/>
        </p:nvGrpSpPr>
        <p:grpSpPr>
          <a:xfrm>
            <a:off x="7066534" y="2969374"/>
            <a:ext cx="2331148" cy="1782173"/>
            <a:chOff x="8751614" y="2824428"/>
            <a:chExt cx="2331148" cy="1782173"/>
          </a:xfrm>
        </p:grpSpPr>
        <p:grpSp>
          <p:nvGrpSpPr>
            <p:cNvPr id="57" name="그룹 64">
              <a:extLst>
                <a:ext uri="{FF2B5EF4-FFF2-40B4-BE49-F238E27FC236}">
                  <a16:creationId xmlns:a16="http://schemas.microsoft.com/office/drawing/2014/main" id="{35FD3887-92FE-4324-9123-3906CE90AB40}"/>
                </a:ext>
              </a:extLst>
            </p:cNvPr>
            <p:cNvGrpSpPr/>
            <p:nvPr/>
          </p:nvGrpSpPr>
          <p:grpSpPr>
            <a:xfrm>
              <a:off x="9030683" y="2824428"/>
              <a:ext cx="1773010" cy="1209145"/>
              <a:chOff x="944790" y="2668287"/>
              <a:chExt cx="1866900" cy="1273175"/>
            </a:xfrm>
          </p:grpSpPr>
          <p:sp>
            <p:nvSpPr>
              <p:cNvPr id="59" name="사각형: 둥근 모서리 65">
                <a:extLst>
                  <a:ext uri="{FF2B5EF4-FFF2-40B4-BE49-F238E27FC236}">
                    <a16:creationId xmlns:a16="http://schemas.microsoft.com/office/drawing/2014/main" id="{DB72F971-7A92-458F-85AC-592755B94132}"/>
                  </a:ext>
                </a:extLst>
              </p:cNvPr>
              <p:cNvSpPr/>
              <p:nvPr/>
            </p:nvSpPr>
            <p:spPr>
              <a:xfrm>
                <a:off x="944790" y="2668287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그룹 66">
                <a:extLst>
                  <a:ext uri="{FF2B5EF4-FFF2-40B4-BE49-F238E27FC236}">
                    <a16:creationId xmlns:a16="http://schemas.microsoft.com/office/drawing/2014/main" id="{C6C9A3EE-54E4-40B0-B72F-3439CC7026AF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62" name="타원 68">
                  <a:extLst>
                    <a:ext uri="{FF2B5EF4-FFF2-40B4-BE49-F238E27FC236}">
                      <a16:creationId xmlns:a16="http://schemas.microsoft.com/office/drawing/2014/main" id="{0DD3DD1A-A276-4209-BF4E-8769F6B3BCC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63" name="Group 28">
                  <a:extLst>
                    <a:ext uri="{FF2B5EF4-FFF2-40B4-BE49-F238E27FC236}">
                      <a16:creationId xmlns:a16="http://schemas.microsoft.com/office/drawing/2014/main" id="{0210F64E-3DEC-4FB5-B6AA-8860C217707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64" name="Freeform 30">
                    <a:extLst>
                      <a:ext uri="{FF2B5EF4-FFF2-40B4-BE49-F238E27FC236}">
                        <a16:creationId xmlns:a16="http://schemas.microsoft.com/office/drawing/2014/main" id="{E343AB6E-AA58-46BB-BE10-589D9F5ED7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74" name="Freeform 31">
                    <a:extLst>
                      <a:ext uri="{FF2B5EF4-FFF2-40B4-BE49-F238E27FC236}">
                        <a16:creationId xmlns:a16="http://schemas.microsoft.com/office/drawing/2014/main" id="{9C2156E8-CA87-4E3B-87BC-5BC937E27E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61" name="직각 삼각형 67">
                <a:extLst>
                  <a:ext uri="{FF2B5EF4-FFF2-40B4-BE49-F238E27FC236}">
                    <a16:creationId xmlns:a16="http://schemas.microsoft.com/office/drawing/2014/main" id="{786A9D31-456E-4BD4-9448-F7C00885D639}"/>
                  </a:ext>
                </a:extLst>
              </p:cNvPr>
              <p:cNvSpPr/>
              <p:nvPr/>
            </p:nvSpPr>
            <p:spPr>
              <a:xfrm rot="16200000" flipH="1">
                <a:off x="2183793" y="3602723"/>
                <a:ext cx="333375" cy="34410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8" name="직사각형 72">
              <a:extLst>
                <a:ext uri="{FF2B5EF4-FFF2-40B4-BE49-F238E27FC236}">
                  <a16:creationId xmlns:a16="http://schemas.microsoft.com/office/drawing/2014/main" id="{24A7EF1B-1854-4ABE-86B3-A6C9D6462DFA}"/>
                </a:ext>
              </a:extLst>
            </p:cNvPr>
            <p:cNvSpPr/>
            <p:nvPr/>
          </p:nvSpPr>
          <p:spPr>
            <a:xfrm>
              <a:off x="8751614" y="4232716"/>
              <a:ext cx="2331148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54" name="그룹 64">
            <a:extLst>
              <a:ext uri="{FF2B5EF4-FFF2-40B4-BE49-F238E27FC236}">
                <a16:creationId xmlns:a16="http://schemas.microsoft.com/office/drawing/2014/main" id="{DB41494D-0E0C-41D7-B3F0-2989D9C7B829}"/>
              </a:ext>
            </a:extLst>
          </p:cNvPr>
          <p:cNvGrpSpPr/>
          <p:nvPr/>
        </p:nvGrpSpPr>
        <p:grpSpPr>
          <a:xfrm>
            <a:off x="554574" y="921242"/>
            <a:ext cx="3276769" cy="754569"/>
            <a:chOff x="944790" y="2668288"/>
            <a:chExt cx="4093160" cy="1016001"/>
          </a:xfrm>
        </p:grpSpPr>
        <p:sp>
          <p:nvSpPr>
            <p:cNvPr id="55" name="사각형: 둥근 모서리 65">
              <a:extLst>
                <a:ext uri="{FF2B5EF4-FFF2-40B4-BE49-F238E27FC236}">
                  <a16:creationId xmlns:a16="http://schemas.microsoft.com/office/drawing/2014/main" id="{34751D79-2355-41F9-A5EB-B0C3F6B59865}"/>
                </a:ext>
              </a:extLst>
            </p:cNvPr>
            <p:cNvSpPr/>
            <p:nvPr/>
          </p:nvSpPr>
          <p:spPr>
            <a:xfrm>
              <a:off x="944790" y="2668288"/>
              <a:ext cx="4093160" cy="101600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01688" lvl="2"/>
              <a:r>
                <a:rPr lang="ko-KR" altLang="en-US" sz="2400" dirty="0">
                  <a:solidFill>
                    <a:prstClr val="white"/>
                  </a:solidFill>
                </a:rPr>
                <a:t>     목차</a:t>
              </a:r>
              <a:endParaRPr lang="en-US" altLang="ko-KR" sz="2400" dirty="0">
                <a:solidFill>
                  <a:prstClr val="white"/>
                </a:solidFill>
              </a:endParaRPr>
            </a:p>
          </p:txBody>
        </p:sp>
        <p:grpSp>
          <p:nvGrpSpPr>
            <p:cNvPr id="75" name="그룹 66">
              <a:extLst>
                <a:ext uri="{FF2B5EF4-FFF2-40B4-BE49-F238E27FC236}">
                  <a16:creationId xmlns:a16="http://schemas.microsoft.com/office/drawing/2014/main" id="{9ED4E9EB-1096-4BEF-B28A-AD8F1F3598E8}"/>
                </a:ext>
              </a:extLst>
            </p:cNvPr>
            <p:cNvGrpSpPr/>
            <p:nvPr/>
          </p:nvGrpSpPr>
          <p:grpSpPr>
            <a:xfrm>
              <a:off x="1003522" y="2731864"/>
              <a:ext cx="885749" cy="885750"/>
              <a:chOff x="1769825" y="2799662"/>
              <a:chExt cx="1550794" cy="1550795"/>
            </a:xfrm>
          </p:grpSpPr>
          <p:sp>
            <p:nvSpPr>
              <p:cNvPr id="76" name="타원 68">
                <a:extLst>
                  <a:ext uri="{FF2B5EF4-FFF2-40B4-BE49-F238E27FC236}">
                    <a16:creationId xmlns:a16="http://schemas.microsoft.com/office/drawing/2014/main" id="{3BA79453-9175-4D0C-8D05-5753EA33CDFA}"/>
                  </a:ext>
                </a:extLst>
              </p:cNvPr>
              <p:cNvSpPr/>
              <p:nvPr/>
            </p:nvSpPr>
            <p:spPr>
              <a:xfrm>
                <a:off x="1769825" y="2799662"/>
                <a:ext cx="1550794" cy="1550795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7" name="Group 28">
                <a:extLst>
                  <a:ext uri="{FF2B5EF4-FFF2-40B4-BE49-F238E27FC236}">
                    <a16:creationId xmlns:a16="http://schemas.microsoft.com/office/drawing/2014/main" id="{D985C5D8-836F-4219-8227-544E8E8BF46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288670" y="3338691"/>
                <a:ext cx="546344" cy="478159"/>
                <a:chOff x="496" y="4251"/>
                <a:chExt cx="641" cy="561"/>
              </a:xfrm>
              <a:solidFill>
                <a:srgbClr val="10B8B7"/>
              </a:solidFill>
            </p:grpSpPr>
            <p:sp>
              <p:nvSpPr>
                <p:cNvPr id="78" name="Freeform 30">
                  <a:extLst>
                    <a:ext uri="{FF2B5EF4-FFF2-40B4-BE49-F238E27FC236}">
                      <a16:creationId xmlns:a16="http://schemas.microsoft.com/office/drawing/2014/main" id="{629B09D0-FBFF-4613-B7D2-790F7754A9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" y="4720"/>
                  <a:ext cx="88" cy="92"/>
                </a:xfrm>
                <a:custGeom>
                  <a:avLst/>
                  <a:gdLst>
                    <a:gd name="T0" fmla="*/ 0 w 526"/>
                    <a:gd name="T1" fmla="*/ 0 h 553"/>
                    <a:gd name="T2" fmla="*/ 526 w 526"/>
                    <a:gd name="T3" fmla="*/ 250 h 553"/>
                    <a:gd name="T4" fmla="*/ 97 w 526"/>
                    <a:gd name="T5" fmla="*/ 542 h 553"/>
                    <a:gd name="T6" fmla="*/ 81 w 526"/>
                    <a:gd name="T7" fmla="*/ 549 h 553"/>
                    <a:gd name="T8" fmla="*/ 65 w 526"/>
                    <a:gd name="T9" fmla="*/ 553 h 553"/>
                    <a:gd name="T10" fmla="*/ 49 w 526"/>
                    <a:gd name="T11" fmla="*/ 552 h 553"/>
                    <a:gd name="T12" fmla="*/ 34 w 526"/>
                    <a:gd name="T13" fmla="*/ 546 h 553"/>
                    <a:gd name="T14" fmla="*/ 20 w 526"/>
                    <a:gd name="T15" fmla="*/ 535 h 553"/>
                    <a:gd name="T16" fmla="*/ 9 w 526"/>
                    <a:gd name="T17" fmla="*/ 522 h 553"/>
                    <a:gd name="T18" fmla="*/ 2 w 526"/>
                    <a:gd name="T19" fmla="*/ 507 h 553"/>
                    <a:gd name="T20" fmla="*/ 0 w 526"/>
                    <a:gd name="T21" fmla="*/ 490 h 553"/>
                    <a:gd name="T22" fmla="*/ 0 w 526"/>
                    <a:gd name="T23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6" h="553">
                      <a:moveTo>
                        <a:pt x="0" y="0"/>
                      </a:moveTo>
                      <a:lnTo>
                        <a:pt x="526" y="250"/>
                      </a:lnTo>
                      <a:lnTo>
                        <a:pt x="97" y="542"/>
                      </a:lnTo>
                      <a:lnTo>
                        <a:pt x="81" y="549"/>
                      </a:lnTo>
                      <a:lnTo>
                        <a:pt x="65" y="553"/>
                      </a:lnTo>
                      <a:lnTo>
                        <a:pt x="49" y="552"/>
                      </a:lnTo>
                      <a:lnTo>
                        <a:pt x="34" y="546"/>
                      </a:lnTo>
                      <a:lnTo>
                        <a:pt x="20" y="535"/>
                      </a:lnTo>
                      <a:lnTo>
                        <a:pt x="9" y="522"/>
                      </a:lnTo>
                      <a:lnTo>
                        <a:pt x="2" y="507"/>
                      </a:lnTo>
                      <a:lnTo>
                        <a:pt x="0" y="4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srgbClr val="4E5D70"/>
                    </a:solidFill>
                  </a:endParaRPr>
                </a:p>
              </p:txBody>
            </p:sp>
            <p:sp>
              <p:nvSpPr>
                <p:cNvPr id="79" name="Freeform 31">
                  <a:extLst>
                    <a:ext uri="{FF2B5EF4-FFF2-40B4-BE49-F238E27FC236}">
                      <a16:creationId xmlns:a16="http://schemas.microsoft.com/office/drawing/2014/main" id="{77DA3310-404A-4C48-81CD-7AF629E95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6" y="4251"/>
                  <a:ext cx="641" cy="530"/>
                </a:xfrm>
                <a:custGeom>
                  <a:avLst/>
                  <a:gdLst>
                    <a:gd name="T0" fmla="*/ 3785 w 3847"/>
                    <a:gd name="T1" fmla="*/ 0 h 3180"/>
                    <a:gd name="T2" fmla="*/ 3800 w 3847"/>
                    <a:gd name="T3" fmla="*/ 2 h 3180"/>
                    <a:gd name="T4" fmla="*/ 3814 w 3847"/>
                    <a:gd name="T5" fmla="*/ 7 h 3180"/>
                    <a:gd name="T6" fmla="*/ 3827 w 3847"/>
                    <a:gd name="T7" fmla="*/ 16 h 3180"/>
                    <a:gd name="T8" fmla="*/ 3839 w 3847"/>
                    <a:gd name="T9" fmla="*/ 31 h 3180"/>
                    <a:gd name="T10" fmla="*/ 3846 w 3847"/>
                    <a:gd name="T11" fmla="*/ 49 h 3180"/>
                    <a:gd name="T12" fmla="*/ 3847 w 3847"/>
                    <a:gd name="T13" fmla="*/ 66 h 3180"/>
                    <a:gd name="T14" fmla="*/ 3842 w 3847"/>
                    <a:gd name="T15" fmla="*/ 85 h 3180"/>
                    <a:gd name="T16" fmla="*/ 2642 w 3847"/>
                    <a:gd name="T17" fmla="*/ 3110 h 3180"/>
                    <a:gd name="T18" fmla="*/ 2631 w 3847"/>
                    <a:gd name="T19" fmla="*/ 3130 h 3180"/>
                    <a:gd name="T20" fmla="*/ 2617 w 3847"/>
                    <a:gd name="T21" fmla="*/ 3147 h 3180"/>
                    <a:gd name="T22" fmla="*/ 2600 w 3847"/>
                    <a:gd name="T23" fmla="*/ 3161 h 3180"/>
                    <a:gd name="T24" fmla="*/ 2579 w 3847"/>
                    <a:gd name="T25" fmla="*/ 3172 h 3180"/>
                    <a:gd name="T26" fmla="*/ 2559 w 3847"/>
                    <a:gd name="T27" fmla="*/ 3178 h 3180"/>
                    <a:gd name="T28" fmla="*/ 2539 w 3847"/>
                    <a:gd name="T29" fmla="*/ 3180 h 3180"/>
                    <a:gd name="T30" fmla="*/ 2514 w 3847"/>
                    <a:gd name="T31" fmla="*/ 3177 h 3180"/>
                    <a:gd name="T32" fmla="*/ 2491 w 3847"/>
                    <a:gd name="T33" fmla="*/ 3168 h 3180"/>
                    <a:gd name="T34" fmla="*/ 1278 w 3847"/>
                    <a:gd name="T35" fmla="*/ 2591 h 3180"/>
                    <a:gd name="T36" fmla="*/ 2984 w 3847"/>
                    <a:gd name="T37" fmla="*/ 878 h 3180"/>
                    <a:gd name="T38" fmla="*/ 1036 w 3847"/>
                    <a:gd name="T39" fmla="*/ 2477 h 3180"/>
                    <a:gd name="T40" fmla="*/ 63 w 3847"/>
                    <a:gd name="T41" fmla="*/ 2014 h 3180"/>
                    <a:gd name="T42" fmla="*/ 42 w 3847"/>
                    <a:gd name="T43" fmla="*/ 2000 h 3180"/>
                    <a:gd name="T44" fmla="*/ 24 w 3847"/>
                    <a:gd name="T45" fmla="*/ 1983 h 3180"/>
                    <a:gd name="T46" fmla="*/ 11 w 3847"/>
                    <a:gd name="T47" fmla="*/ 1963 h 3180"/>
                    <a:gd name="T48" fmla="*/ 3 w 3847"/>
                    <a:gd name="T49" fmla="*/ 1940 h 3180"/>
                    <a:gd name="T50" fmla="*/ 0 w 3847"/>
                    <a:gd name="T51" fmla="*/ 1915 h 3180"/>
                    <a:gd name="T52" fmla="*/ 2 w 3847"/>
                    <a:gd name="T53" fmla="*/ 1891 h 3180"/>
                    <a:gd name="T54" fmla="*/ 10 w 3847"/>
                    <a:gd name="T55" fmla="*/ 1867 h 3180"/>
                    <a:gd name="T56" fmla="*/ 23 w 3847"/>
                    <a:gd name="T57" fmla="*/ 1846 h 3180"/>
                    <a:gd name="T58" fmla="*/ 41 w 3847"/>
                    <a:gd name="T59" fmla="*/ 1829 h 3180"/>
                    <a:gd name="T60" fmla="*/ 62 w 3847"/>
                    <a:gd name="T61" fmla="*/ 1816 h 3180"/>
                    <a:gd name="T62" fmla="*/ 3757 w 3847"/>
                    <a:gd name="T63" fmla="*/ 5 h 3180"/>
                    <a:gd name="T64" fmla="*/ 3771 w 3847"/>
                    <a:gd name="T65" fmla="*/ 1 h 3180"/>
                    <a:gd name="T66" fmla="*/ 3785 w 3847"/>
                    <a:gd name="T67" fmla="*/ 0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47" h="3180">
                      <a:moveTo>
                        <a:pt x="3785" y="0"/>
                      </a:moveTo>
                      <a:lnTo>
                        <a:pt x="3800" y="2"/>
                      </a:lnTo>
                      <a:lnTo>
                        <a:pt x="3814" y="7"/>
                      </a:lnTo>
                      <a:lnTo>
                        <a:pt x="3827" y="16"/>
                      </a:lnTo>
                      <a:lnTo>
                        <a:pt x="3839" y="31"/>
                      </a:lnTo>
                      <a:lnTo>
                        <a:pt x="3846" y="49"/>
                      </a:lnTo>
                      <a:lnTo>
                        <a:pt x="3847" y="66"/>
                      </a:lnTo>
                      <a:lnTo>
                        <a:pt x="3842" y="85"/>
                      </a:lnTo>
                      <a:lnTo>
                        <a:pt x="2642" y="3110"/>
                      </a:lnTo>
                      <a:lnTo>
                        <a:pt x="2631" y="3130"/>
                      </a:lnTo>
                      <a:lnTo>
                        <a:pt x="2617" y="3147"/>
                      </a:lnTo>
                      <a:lnTo>
                        <a:pt x="2600" y="3161"/>
                      </a:lnTo>
                      <a:lnTo>
                        <a:pt x="2579" y="3172"/>
                      </a:lnTo>
                      <a:lnTo>
                        <a:pt x="2559" y="3178"/>
                      </a:lnTo>
                      <a:lnTo>
                        <a:pt x="2539" y="3180"/>
                      </a:lnTo>
                      <a:lnTo>
                        <a:pt x="2514" y="3177"/>
                      </a:lnTo>
                      <a:lnTo>
                        <a:pt x="2491" y="3168"/>
                      </a:lnTo>
                      <a:lnTo>
                        <a:pt x="1278" y="2591"/>
                      </a:lnTo>
                      <a:lnTo>
                        <a:pt x="2984" y="878"/>
                      </a:lnTo>
                      <a:lnTo>
                        <a:pt x="1036" y="2477"/>
                      </a:lnTo>
                      <a:lnTo>
                        <a:pt x="63" y="2014"/>
                      </a:lnTo>
                      <a:lnTo>
                        <a:pt x="42" y="2000"/>
                      </a:lnTo>
                      <a:lnTo>
                        <a:pt x="24" y="1983"/>
                      </a:lnTo>
                      <a:lnTo>
                        <a:pt x="11" y="1963"/>
                      </a:lnTo>
                      <a:lnTo>
                        <a:pt x="3" y="1940"/>
                      </a:lnTo>
                      <a:lnTo>
                        <a:pt x="0" y="1915"/>
                      </a:lnTo>
                      <a:lnTo>
                        <a:pt x="2" y="1891"/>
                      </a:lnTo>
                      <a:lnTo>
                        <a:pt x="10" y="1867"/>
                      </a:lnTo>
                      <a:lnTo>
                        <a:pt x="23" y="1846"/>
                      </a:lnTo>
                      <a:lnTo>
                        <a:pt x="41" y="1829"/>
                      </a:lnTo>
                      <a:lnTo>
                        <a:pt x="62" y="1816"/>
                      </a:lnTo>
                      <a:lnTo>
                        <a:pt x="3757" y="5"/>
                      </a:lnTo>
                      <a:lnTo>
                        <a:pt x="3771" y="1"/>
                      </a:lnTo>
                      <a:lnTo>
                        <a:pt x="3785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srgbClr val="4E5D7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3813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1757F81-3724-4A68-B661-65AE65B88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36" y="1844870"/>
            <a:ext cx="3913087" cy="35346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1F9728-ACFE-4299-A187-350E344BC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95" y="1844870"/>
            <a:ext cx="3960870" cy="3542031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DF1D799B-B0E2-47B9-8F23-520854B46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190" y="5488285"/>
            <a:ext cx="1057984" cy="404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12D3B0-8F33-48FC-B910-EC514984E78B}"/>
              </a:ext>
            </a:extLst>
          </p:cNvPr>
          <p:cNvSpPr txBox="1"/>
          <p:nvPr/>
        </p:nvSpPr>
        <p:spPr>
          <a:xfrm>
            <a:off x="2295294" y="5552047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</a:t>
            </a:r>
            <a:endParaRPr lang="ko-KR" altLang="en-US" sz="12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FBB59AD-233B-46BA-BBF4-316BFDA08C8A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23" name="그룹 64">
              <a:extLst>
                <a:ext uri="{FF2B5EF4-FFF2-40B4-BE49-F238E27FC236}">
                  <a16:creationId xmlns:a16="http://schemas.microsoft.com/office/drawing/2014/main" id="{A84D8324-808E-4E24-B2F5-5832726BEEE7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35" name="사각형: 둥근 모서리 65">
                <a:extLst>
                  <a:ext uri="{FF2B5EF4-FFF2-40B4-BE49-F238E27FC236}">
                    <a16:creationId xmlns:a16="http://schemas.microsoft.com/office/drawing/2014/main" id="{A3FF79E3-1741-48BD-87D9-490AEB8D5CED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01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6" name="그룹 66">
                <a:extLst>
                  <a:ext uri="{FF2B5EF4-FFF2-40B4-BE49-F238E27FC236}">
                    <a16:creationId xmlns:a16="http://schemas.microsoft.com/office/drawing/2014/main" id="{93216C87-7F97-4E39-B773-4C958BBA5B57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38" name="타원 68">
                  <a:extLst>
                    <a:ext uri="{FF2B5EF4-FFF2-40B4-BE49-F238E27FC236}">
                      <a16:creationId xmlns:a16="http://schemas.microsoft.com/office/drawing/2014/main" id="{F01EA002-2CD2-452C-A1B6-EE6C4005080E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39" name="Group 28">
                  <a:extLst>
                    <a:ext uri="{FF2B5EF4-FFF2-40B4-BE49-F238E27FC236}">
                      <a16:creationId xmlns:a16="http://schemas.microsoft.com/office/drawing/2014/main" id="{CA65E554-6AC4-4FE5-9736-1FC7F79278D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0" name="Freeform 30">
                    <a:extLst>
                      <a:ext uri="{FF2B5EF4-FFF2-40B4-BE49-F238E27FC236}">
                        <a16:creationId xmlns:a16="http://schemas.microsoft.com/office/drawing/2014/main" id="{C8FB9EA9-00E1-4B12-8591-88B39A97E97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1" name="Freeform 31">
                    <a:extLst>
                      <a:ext uri="{FF2B5EF4-FFF2-40B4-BE49-F238E27FC236}">
                        <a16:creationId xmlns:a16="http://schemas.microsoft.com/office/drawing/2014/main" id="{5E7AA999-F8E8-4AA5-8662-EDE0693AF8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37" name="직각 삼각형 67">
                <a:extLst>
                  <a:ext uri="{FF2B5EF4-FFF2-40B4-BE49-F238E27FC236}">
                    <a16:creationId xmlns:a16="http://schemas.microsoft.com/office/drawing/2014/main" id="{E19692DE-2E58-4EDF-84B3-B9D78BA63A91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" name="직사각형 72">
              <a:extLst>
                <a:ext uri="{FF2B5EF4-FFF2-40B4-BE49-F238E27FC236}">
                  <a16:creationId xmlns:a16="http://schemas.microsoft.com/office/drawing/2014/main" id="{5106272E-F4D8-40E6-82FA-6E48D52AE17F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COVID-19</a:t>
              </a: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란</a:t>
              </a:r>
              <a:r>
                <a:rPr lang="en-US" altLang="ko-KR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?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573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텍스트, 배터리, 스크린샷이(가) 표시된 사진&#10;&#10;자동 생성된 설명">
            <a:extLst>
              <a:ext uri="{FF2B5EF4-FFF2-40B4-BE49-F238E27FC236}">
                <a16:creationId xmlns:a16="http://schemas.microsoft.com/office/drawing/2014/main" id="{0968499C-E3C1-4913-9CF1-32BE27B5D8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78" y="1834153"/>
            <a:ext cx="3915630" cy="44207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311D2F-DE5C-41D4-95C0-76F3A950C2E6}"/>
              </a:ext>
            </a:extLst>
          </p:cNvPr>
          <p:cNvSpPr/>
          <p:nvPr/>
        </p:nvSpPr>
        <p:spPr>
          <a:xfrm>
            <a:off x="791469" y="4812237"/>
            <a:ext cx="547059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spc="-1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코로나 바이러스는 일반적으로 </a:t>
            </a:r>
            <a:r>
              <a:rPr lang="ko-KR" altLang="en-US" sz="1200" kern="0" spc="-150" dirty="0">
                <a:solidFill>
                  <a:srgbClr val="FF0000"/>
                </a:solidFill>
              </a:rPr>
              <a:t>비말이나 에어로졸</a:t>
            </a:r>
            <a:r>
              <a:rPr lang="ko-KR" altLang="en-US" sz="1200" kern="0" spc="-1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의해 바이러스가 확산</a:t>
            </a:r>
            <a:endParaRPr lang="en-US" altLang="ko-KR" sz="1200" kern="0" spc="-15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lvl="0" indent="-17145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0" spc="-150" dirty="0">
                <a:solidFill>
                  <a:prstClr val="black">
                    <a:lumMod val="65000"/>
                    <a:lumOff val="35000"/>
                  </a:prstClr>
                </a:solidFill>
              </a:rPr>
              <a:t>바이러스 확산 방지를 위하여 사람과 사람 사이의 접촉을 피하게 되면서</a:t>
            </a:r>
            <a:endParaRPr lang="en-US" altLang="ko-KR" sz="1200" kern="0" spc="-15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200" kern="0" spc="-150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이와 동시에 국가와 국가</a:t>
            </a:r>
            <a:r>
              <a:rPr lang="en-US" altLang="ko-KR" sz="1200" kern="0" spc="-15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200" kern="0" spc="-15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사람과 사람의 </a:t>
            </a:r>
            <a:r>
              <a:rPr lang="ko-KR" altLang="en-US" sz="1200" kern="0" spc="-150" dirty="0">
                <a:solidFill>
                  <a:srgbClr val="FF0000"/>
                </a:solidFill>
              </a:rPr>
              <a:t>분단을 초래</a:t>
            </a:r>
            <a:r>
              <a:rPr lang="en-US" altLang="ko-KR" sz="1200" kern="0" spc="-150" dirty="0">
                <a:solidFill>
                  <a:srgbClr val="FF0000"/>
                </a:solidFill>
              </a:rPr>
              <a:t> </a:t>
            </a:r>
            <a:endParaRPr lang="ko-KR" altLang="en-US" sz="1200" spc="-150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A71E1A-33AA-46F0-B48C-2E0D1E22D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73" y="1766545"/>
            <a:ext cx="3992547" cy="2965053"/>
          </a:xfrm>
          <a:prstGeom prst="rect">
            <a:avLst/>
          </a:prstGeom>
        </p:spPr>
      </p:pic>
      <p:sp>
        <p:nvSpPr>
          <p:cNvPr id="19" name="화살표: 줄무늬가 있는 오른쪽 18">
            <a:extLst>
              <a:ext uri="{FF2B5EF4-FFF2-40B4-BE49-F238E27FC236}">
                <a16:creationId xmlns:a16="http://schemas.microsoft.com/office/drawing/2014/main" id="{4903BB67-13B8-4785-90B3-6CBA5D919F7D}"/>
              </a:ext>
            </a:extLst>
          </p:cNvPr>
          <p:cNvSpPr/>
          <p:nvPr/>
        </p:nvSpPr>
        <p:spPr>
          <a:xfrm>
            <a:off x="5222591" y="3259360"/>
            <a:ext cx="1746819" cy="1128811"/>
          </a:xfrm>
          <a:prstGeom prst="stripedRightArrow">
            <a:avLst/>
          </a:prstGeom>
          <a:solidFill>
            <a:srgbClr val="F4EAE1"/>
          </a:solidFill>
          <a:ln>
            <a:solidFill>
              <a:srgbClr val="F4EA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>
                <a:solidFill>
                  <a:schemeClr val="tx1"/>
                </a:solidFill>
              </a:rPr>
              <a:t>확산 방지 대책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4D0DE0D-2095-4747-9499-0A78C35B8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878" y="865940"/>
            <a:ext cx="2031599" cy="90060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7F083C9-EF7D-4AD1-B4A5-84EDAFAC39BB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8" name="그룹 64">
              <a:extLst>
                <a:ext uri="{FF2B5EF4-FFF2-40B4-BE49-F238E27FC236}">
                  <a16:creationId xmlns:a16="http://schemas.microsoft.com/office/drawing/2014/main" id="{01AF2BB4-5E1A-4B6B-BF98-FACADBCF9189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10" name="사각형: 둥근 모서리 65">
                <a:extLst>
                  <a:ext uri="{FF2B5EF4-FFF2-40B4-BE49-F238E27FC236}">
                    <a16:creationId xmlns:a16="http://schemas.microsoft.com/office/drawing/2014/main" id="{598CF74F-85D8-4705-BCC2-6A3F28BC5F91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02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" name="그룹 66">
                <a:extLst>
                  <a:ext uri="{FF2B5EF4-FFF2-40B4-BE49-F238E27FC236}">
                    <a16:creationId xmlns:a16="http://schemas.microsoft.com/office/drawing/2014/main" id="{F4BE2CD1-93D8-4FA8-989D-C018875E1103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15" name="타원 68">
                  <a:extLst>
                    <a:ext uri="{FF2B5EF4-FFF2-40B4-BE49-F238E27FC236}">
                      <a16:creationId xmlns:a16="http://schemas.microsoft.com/office/drawing/2014/main" id="{20AEDFFA-F1E4-4D63-B659-3658299E1E8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6" name="Group 28">
                  <a:extLst>
                    <a:ext uri="{FF2B5EF4-FFF2-40B4-BE49-F238E27FC236}">
                      <a16:creationId xmlns:a16="http://schemas.microsoft.com/office/drawing/2014/main" id="{935674B7-B4AF-4F4F-9CA2-E53B4914F93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17" name="Freeform 30">
                    <a:extLst>
                      <a:ext uri="{FF2B5EF4-FFF2-40B4-BE49-F238E27FC236}">
                        <a16:creationId xmlns:a16="http://schemas.microsoft.com/office/drawing/2014/main" id="{923C838E-5050-499A-A286-A3956D9A2E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18" name="Freeform 31">
                    <a:extLst>
                      <a:ext uri="{FF2B5EF4-FFF2-40B4-BE49-F238E27FC236}">
                        <a16:creationId xmlns:a16="http://schemas.microsoft.com/office/drawing/2014/main" id="{A4303EB9-1505-449D-90B7-84DD6120FF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14" name="직각 삼각형 67">
                <a:extLst>
                  <a:ext uri="{FF2B5EF4-FFF2-40B4-BE49-F238E27FC236}">
                    <a16:creationId xmlns:a16="http://schemas.microsoft.com/office/drawing/2014/main" id="{C57EBA65-7D86-4640-A525-27C9271F56BB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직사각형 72">
              <a:extLst>
                <a:ext uri="{FF2B5EF4-FFF2-40B4-BE49-F238E27FC236}">
                  <a16:creationId xmlns:a16="http://schemas.microsoft.com/office/drawing/2014/main" id="{B9895C62-6448-4E54-ABD0-2B2825410DE5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COVID-19</a:t>
              </a: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가 끼친 영향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16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C8C875B-4160-45F1-8E94-092CAFBB0BAB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71" name="그룹 64">
              <a:extLst>
                <a:ext uri="{FF2B5EF4-FFF2-40B4-BE49-F238E27FC236}">
                  <a16:creationId xmlns:a16="http://schemas.microsoft.com/office/drawing/2014/main" id="{DF8C43A2-2C85-4A9A-B0AC-E18B162C77E7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74" name="사각형: 둥근 모서리 65">
                <a:extLst>
                  <a:ext uri="{FF2B5EF4-FFF2-40B4-BE49-F238E27FC236}">
                    <a16:creationId xmlns:a16="http://schemas.microsoft.com/office/drawing/2014/main" id="{80485E64-C184-4E61-9753-C54F55AE3C77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02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5" name="그룹 66">
                <a:extLst>
                  <a:ext uri="{FF2B5EF4-FFF2-40B4-BE49-F238E27FC236}">
                    <a16:creationId xmlns:a16="http://schemas.microsoft.com/office/drawing/2014/main" id="{E3AD17C5-8676-4A53-955C-B3E1140A8F9A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77" name="타원 68">
                  <a:extLst>
                    <a:ext uri="{FF2B5EF4-FFF2-40B4-BE49-F238E27FC236}">
                      <a16:creationId xmlns:a16="http://schemas.microsoft.com/office/drawing/2014/main" id="{02795EC1-773C-4BAC-9937-E0CC37FFC89E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78" name="Group 28">
                  <a:extLst>
                    <a:ext uri="{FF2B5EF4-FFF2-40B4-BE49-F238E27FC236}">
                      <a16:creationId xmlns:a16="http://schemas.microsoft.com/office/drawing/2014/main" id="{92A6A3E0-4C7A-4FD7-A6F1-7E3B864B59D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79" name="Freeform 30">
                    <a:extLst>
                      <a:ext uri="{FF2B5EF4-FFF2-40B4-BE49-F238E27FC236}">
                        <a16:creationId xmlns:a16="http://schemas.microsoft.com/office/drawing/2014/main" id="{EF223AB8-1E82-4CCE-8F14-6E8D2A55C5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80" name="Freeform 31">
                    <a:extLst>
                      <a:ext uri="{FF2B5EF4-FFF2-40B4-BE49-F238E27FC236}">
                        <a16:creationId xmlns:a16="http://schemas.microsoft.com/office/drawing/2014/main" id="{60520765-2B24-435C-9092-AE869D171E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76" name="직각 삼각형 67">
                <a:extLst>
                  <a:ext uri="{FF2B5EF4-FFF2-40B4-BE49-F238E27FC236}">
                    <a16:creationId xmlns:a16="http://schemas.microsoft.com/office/drawing/2014/main" id="{6ACF6AA2-4C94-43E9-8161-2DDCDE648224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D636608-756D-493D-8BAF-194358DDAC44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COVID-19</a:t>
              </a: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가 끼친 영향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623BA41-A87B-4C1E-B69D-3BA10481A88D}"/>
              </a:ext>
            </a:extLst>
          </p:cNvPr>
          <p:cNvGrpSpPr/>
          <p:nvPr/>
        </p:nvGrpSpPr>
        <p:grpSpPr>
          <a:xfrm>
            <a:off x="1176327" y="2034589"/>
            <a:ext cx="9839346" cy="3199970"/>
            <a:chOff x="869270" y="2034589"/>
            <a:chExt cx="9839346" cy="3199970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6E48034-B3E6-471A-8BBB-A7BD8D8ABC63}"/>
                </a:ext>
              </a:extLst>
            </p:cNvPr>
            <p:cNvGrpSpPr/>
            <p:nvPr/>
          </p:nvGrpSpPr>
          <p:grpSpPr>
            <a:xfrm>
              <a:off x="6273869" y="2034589"/>
              <a:ext cx="4434747" cy="3199970"/>
              <a:chOff x="6273869" y="2034589"/>
              <a:chExt cx="4434747" cy="3199970"/>
            </a:xfrm>
          </p:grpSpPr>
          <p:pic>
            <p:nvPicPr>
              <p:cNvPr id="23" name="그림 22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DB2AAE6C-C14D-4171-A12D-CFB530BC21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3869" y="2034589"/>
                <a:ext cx="4434747" cy="2389576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F16D728-1EA1-4FC6-AD04-BED883825268}"/>
                  </a:ext>
                </a:extLst>
              </p:cNvPr>
              <p:cNvSpPr/>
              <p:nvPr/>
            </p:nvSpPr>
            <p:spPr>
              <a:xfrm>
                <a:off x="6273869" y="4542062"/>
                <a:ext cx="4044881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00" kern="0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코로나</a:t>
                </a:r>
                <a:r>
                  <a:rPr lang="en-US" altLang="ko-KR" sz="1300" kern="0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19</a:t>
                </a:r>
                <a:r>
                  <a:rPr lang="ko-KR" altLang="en-US" sz="1300" kern="0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의 장기화로 산업경기에서도 둔화의 조짐</a:t>
                </a:r>
                <a:endParaRPr lang="en-US" altLang="ko-KR" sz="1300" kern="0" spc="-1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endParaRPr lang="en-US" altLang="ko-KR" sz="1300" kern="0" spc="-1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00" kern="0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실물 경제를 지탱하는 주력 산업 곳곳에서도 위험 신호</a:t>
                </a:r>
                <a:endParaRPr lang="ko-KR" altLang="en-US" dirty="0"/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1E5BFD17-74C6-4A75-AA45-69DA8BF322F7}"/>
                </a:ext>
              </a:extLst>
            </p:cNvPr>
            <p:cNvGrpSpPr/>
            <p:nvPr/>
          </p:nvGrpSpPr>
          <p:grpSpPr>
            <a:xfrm>
              <a:off x="869270" y="2243142"/>
              <a:ext cx="4770558" cy="2991417"/>
              <a:chOff x="944790" y="2243142"/>
              <a:chExt cx="4770558" cy="299141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5D132E4-2A9A-4727-8B0F-ECAD9A99F818}"/>
                  </a:ext>
                </a:extLst>
              </p:cNvPr>
              <p:cNvSpPr/>
              <p:nvPr/>
            </p:nvSpPr>
            <p:spPr>
              <a:xfrm>
                <a:off x="944790" y="4542062"/>
                <a:ext cx="477055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00" kern="0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일상생활에서의 다양한 변화 </a:t>
                </a:r>
                <a:r>
                  <a:rPr lang="en-US" altLang="ko-KR" sz="1300" kern="0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ko-KR" altLang="en-US" sz="1300" kern="0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  <a:r>
                  <a:rPr lang="en-US" altLang="ko-KR" sz="1300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ex) </a:t>
                </a:r>
                <a:r>
                  <a:rPr lang="ko-KR" altLang="en-US" sz="1300" kern="0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화상 수업 〮 회의 〮 면접의 증가</a:t>
                </a:r>
                <a:endParaRPr lang="en-US" altLang="ko-KR" sz="1300" kern="0" spc="-1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endParaRPr lang="en-US" altLang="ko-KR" sz="1300" kern="0" spc="-1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00" kern="0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마스크 착용의 일상화  </a:t>
                </a:r>
                <a:endParaRPr lang="en-US" altLang="ko-KR" sz="1300" kern="0" spc="-15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E20EC66-903A-4B74-BBD0-94ED627A2181}"/>
                  </a:ext>
                </a:extLst>
              </p:cNvPr>
              <p:cNvGrpSpPr/>
              <p:nvPr/>
            </p:nvGrpSpPr>
            <p:grpSpPr>
              <a:xfrm>
                <a:off x="946859" y="2243142"/>
                <a:ext cx="4768489" cy="2252329"/>
                <a:chOff x="573811" y="2187970"/>
                <a:chExt cx="4768489" cy="2252329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BA7164D6-B255-40CA-B9CE-51B659D3B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811" y="2187970"/>
                  <a:ext cx="2967538" cy="1741684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334219B0-5573-4703-9FD1-8262A0D22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1349" y="2187970"/>
                  <a:ext cx="1800951" cy="225232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9743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F573C6A-1034-4F0C-B8CB-3D90CDF3A271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39" name="그룹 64">
              <a:extLst>
                <a:ext uri="{FF2B5EF4-FFF2-40B4-BE49-F238E27FC236}">
                  <a16:creationId xmlns:a16="http://schemas.microsoft.com/office/drawing/2014/main" id="{C8BB6F17-9118-461E-83EB-7C380E6B7773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1" name="사각형: 둥근 모서리 65">
                <a:extLst>
                  <a:ext uri="{FF2B5EF4-FFF2-40B4-BE49-F238E27FC236}">
                    <a16:creationId xmlns:a16="http://schemas.microsoft.com/office/drawing/2014/main" id="{72675BBB-7D81-4407-9222-2EF2392372AB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03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" name="그룹 66">
                <a:extLst>
                  <a:ext uri="{FF2B5EF4-FFF2-40B4-BE49-F238E27FC236}">
                    <a16:creationId xmlns:a16="http://schemas.microsoft.com/office/drawing/2014/main" id="{06AB8BA2-3645-49A4-A1B5-EA574033BF3E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44" name="타원 68">
                  <a:extLst>
                    <a:ext uri="{FF2B5EF4-FFF2-40B4-BE49-F238E27FC236}">
                      <a16:creationId xmlns:a16="http://schemas.microsoft.com/office/drawing/2014/main" id="{73156321-5BFA-4450-9C63-75BE97675BFD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45" name="Group 28">
                  <a:extLst>
                    <a:ext uri="{FF2B5EF4-FFF2-40B4-BE49-F238E27FC236}">
                      <a16:creationId xmlns:a16="http://schemas.microsoft.com/office/drawing/2014/main" id="{12EBABEC-954F-4041-A2B6-14E0BFD665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6" name="Freeform 30">
                    <a:extLst>
                      <a:ext uri="{FF2B5EF4-FFF2-40B4-BE49-F238E27FC236}">
                        <a16:creationId xmlns:a16="http://schemas.microsoft.com/office/drawing/2014/main" id="{DB007E4F-5929-4373-9766-1A2F707142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7" name="Freeform 31">
                    <a:extLst>
                      <a:ext uri="{FF2B5EF4-FFF2-40B4-BE49-F238E27FC236}">
                        <a16:creationId xmlns:a16="http://schemas.microsoft.com/office/drawing/2014/main" id="{83A1A07C-4C9F-4A2B-849C-459E378A51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43" name="직각 삼각형 67">
                <a:extLst>
                  <a:ext uri="{FF2B5EF4-FFF2-40B4-BE49-F238E27FC236}">
                    <a16:creationId xmlns:a16="http://schemas.microsoft.com/office/drawing/2014/main" id="{12DC42CA-ED52-48B9-B4AA-E802421E7523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직사각형 72">
              <a:extLst>
                <a:ext uri="{FF2B5EF4-FFF2-40B4-BE49-F238E27FC236}">
                  <a16:creationId xmlns:a16="http://schemas.microsoft.com/office/drawing/2014/main" id="{CAE92BDC-1239-4F5B-830D-79F6689F1AC0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포스트 코로나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pic>
        <p:nvPicPr>
          <p:cNvPr id="5" name="그림 4" descr="텍스트, 전자기기, 파란색이(가) 표시된 사진&#10;&#10;자동 생성된 설명">
            <a:extLst>
              <a:ext uri="{FF2B5EF4-FFF2-40B4-BE49-F238E27FC236}">
                <a16:creationId xmlns:a16="http://schemas.microsoft.com/office/drawing/2014/main" id="{5E0BD984-4306-4518-BB69-713B45E4B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09" y="1928508"/>
            <a:ext cx="4095034" cy="337319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746256" y="2204752"/>
            <a:ext cx="3554342" cy="2820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포스트 코로나</a:t>
            </a:r>
            <a:r>
              <a:rPr lang="en-US" altLang="ko-KR" b="1" kern="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kern="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 이후로 변화된 사회를 말하는 신조어</a:t>
            </a:r>
            <a:endParaRPr lang="en-US" altLang="ko-KR" sz="1400" kern="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kern="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포스트 코로나 이후의 변화</a:t>
            </a:r>
            <a:endParaRPr lang="en-US" altLang="ko-KR" b="1" kern="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latinLnBrk="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1400" kern="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언택트</a:t>
            </a:r>
            <a:r>
              <a:rPr lang="en-US" altLang="ko-KR" sz="14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Untact</a:t>
            </a:r>
            <a:r>
              <a:rPr lang="en-US" altLang="ko-KR" sz="14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kern="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확산</a:t>
            </a:r>
            <a:endParaRPr lang="en-US" altLang="ko-KR" sz="1400" kern="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latinLnBrk="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1400" kern="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 침체의 장기화</a:t>
            </a:r>
            <a:endParaRPr lang="en-US" altLang="ko-KR" sz="1400" kern="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latinLnBrk="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1400" kern="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세계 </a:t>
            </a:r>
            <a:r>
              <a:rPr lang="ko-KR" altLang="en-US" sz="1400" kern="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공급망의</a:t>
            </a:r>
            <a:r>
              <a:rPr lang="ko-KR" altLang="en-US" sz="1400" kern="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재편</a:t>
            </a:r>
            <a:endParaRPr lang="en-US" altLang="ko-KR" sz="1400" kern="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 latinLnBrk="0">
              <a:lnSpc>
                <a:spcPct val="150000"/>
              </a:lnSpc>
              <a:buFont typeface="+mj-lt"/>
              <a:buAutoNum type="arabicParenR"/>
              <a:defRPr/>
            </a:pPr>
            <a:r>
              <a:rPr lang="ko-KR" altLang="en-US" sz="1400" kern="0" spc="-150" baseline="0" noProof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경영 유연성의 확보</a:t>
            </a:r>
            <a:endParaRPr lang="en-US" altLang="ko-KR" sz="1400" kern="0" spc="-150" baseline="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0E0A01-18AE-40BF-9308-33BAFD9BD0BE}"/>
              </a:ext>
            </a:extLst>
          </p:cNvPr>
          <p:cNvSpPr/>
          <p:nvPr/>
        </p:nvSpPr>
        <p:spPr>
          <a:xfrm>
            <a:off x="2145376" y="3744754"/>
            <a:ext cx="36000" cy="1260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2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" name="직선 연결선 16">
            <a:extLst>
              <a:ext uri="{FF2B5EF4-FFF2-40B4-BE49-F238E27FC236}">
                <a16:creationId xmlns:a16="http://schemas.microsoft.com/office/drawing/2014/main" id="{3BDACD84-B28F-4FE8-A359-E9B955098D8C}"/>
              </a:ext>
            </a:extLst>
          </p:cNvPr>
          <p:cNvCxnSpPr>
            <a:cxnSpLocks/>
            <a:stCxn id="17" idx="0"/>
            <a:endCxn id="41" idx="0"/>
          </p:cNvCxnSpPr>
          <p:nvPr/>
        </p:nvCxnSpPr>
        <p:spPr>
          <a:xfrm flipV="1">
            <a:off x="3115601" y="3848902"/>
            <a:ext cx="6793127" cy="2"/>
          </a:xfrm>
          <a:prstGeom prst="line">
            <a:avLst/>
          </a:prstGeom>
          <a:ln w="19050">
            <a:solidFill>
              <a:srgbClr val="FF795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7">
            <a:extLst>
              <a:ext uri="{FF2B5EF4-FFF2-40B4-BE49-F238E27FC236}">
                <a16:creationId xmlns:a16="http://schemas.microsoft.com/office/drawing/2014/main" id="{96BF83E6-32D9-4885-A4FD-973AB7587693}"/>
              </a:ext>
            </a:extLst>
          </p:cNvPr>
          <p:cNvGrpSpPr/>
          <p:nvPr/>
        </p:nvGrpSpPr>
        <p:grpSpPr>
          <a:xfrm>
            <a:off x="1896119" y="3141605"/>
            <a:ext cx="1219481" cy="1414598"/>
            <a:chOff x="3001181" y="2880318"/>
            <a:chExt cx="1005343" cy="1166198"/>
          </a:xfrm>
        </p:grpSpPr>
        <p:sp>
          <p:nvSpPr>
            <p:cNvPr id="17" name="이등변 삼각형 18">
              <a:extLst>
                <a:ext uri="{FF2B5EF4-FFF2-40B4-BE49-F238E27FC236}">
                  <a16:creationId xmlns:a16="http://schemas.microsoft.com/office/drawing/2014/main" id="{65E2A89F-938D-4AA8-BDEE-4920D6B2E8E3}"/>
                </a:ext>
              </a:extLst>
            </p:cNvPr>
            <p:cNvSpPr/>
            <p:nvPr/>
          </p:nvSpPr>
          <p:spPr>
            <a:xfrm rot="5400000">
              <a:off x="2920754" y="2960745"/>
              <a:ext cx="1166198" cy="1005343"/>
            </a:xfrm>
            <a:prstGeom prst="triangle">
              <a:avLst/>
            </a:prstGeom>
            <a:solidFill>
              <a:srgbClr val="FF7954"/>
            </a:solidFill>
            <a:ln w="203200" cap="rnd">
              <a:solidFill>
                <a:srgbClr val="FF795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이등변 삼각형 19">
              <a:extLst>
                <a:ext uri="{FF2B5EF4-FFF2-40B4-BE49-F238E27FC236}">
                  <a16:creationId xmlns:a16="http://schemas.microsoft.com/office/drawing/2014/main" id="{0888CDDB-88ED-46F8-B6D2-F6C1C9352393}"/>
                </a:ext>
              </a:extLst>
            </p:cNvPr>
            <p:cNvSpPr/>
            <p:nvPr/>
          </p:nvSpPr>
          <p:spPr>
            <a:xfrm rot="5400000">
              <a:off x="3014349" y="3088000"/>
              <a:ext cx="870966" cy="75083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95250" cap="rnd">
              <a:solidFill>
                <a:schemeClr val="bg1">
                  <a:lumMod val="95000"/>
                </a:schemeClr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20">
            <a:extLst>
              <a:ext uri="{FF2B5EF4-FFF2-40B4-BE49-F238E27FC236}">
                <a16:creationId xmlns:a16="http://schemas.microsoft.com/office/drawing/2014/main" id="{4ED8D9C6-5E23-4BCB-8622-1B4054051C66}"/>
              </a:ext>
            </a:extLst>
          </p:cNvPr>
          <p:cNvSpPr/>
          <p:nvPr/>
        </p:nvSpPr>
        <p:spPr>
          <a:xfrm>
            <a:off x="2150650" y="5255140"/>
            <a:ext cx="2995773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분석 기준 선정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매출 등락의 탐색을 위한 합리적 분석 기준 선정</a:t>
            </a:r>
          </a:p>
        </p:txBody>
      </p:sp>
      <p:grpSp>
        <p:nvGrpSpPr>
          <p:cNvPr id="20" name="그룹 21">
            <a:extLst>
              <a:ext uri="{FF2B5EF4-FFF2-40B4-BE49-F238E27FC236}">
                <a16:creationId xmlns:a16="http://schemas.microsoft.com/office/drawing/2014/main" id="{8B1D17EC-2E67-403F-BA2E-72F51FAD7F2B}"/>
              </a:ext>
            </a:extLst>
          </p:cNvPr>
          <p:cNvGrpSpPr/>
          <p:nvPr/>
        </p:nvGrpSpPr>
        <p:grpSpPr>
          <a:xfrm>
            <a:off x="1713948" y="4561337"/>
            <a:ext cx="1267305" cy="1011521"/>
            <a:chOff x="2379639" y="4122534"/>
            <a:chExt cx="1453949" cy="1160494"/>
          </a:xfrm>
        </p:grpSpPr>
        <p:sp>
          <p:nvSpPr>
            <p:cNvPr id="21" name="자유형: 도형 28">
              <a:extLst>
                <a:ext uri="{FF2B5EF4-FFF2-40B4-BE49-F238E27FC236}">
                  <a16:creationId xmlns:a16="http://schemas.microsoft.com/office/drawing/2014/main" id="{C0720130-9B2F-48E4-8148-0CA7E025FAB3}"/>
                </a:ext>
              </a:extLst>
            </p:cNvPr>
            <p:cNvSpPr/>
            <p:nvPr/>
          </p:nvSpPr>
          <p:spPr>
            <a:xfrm rot="19800000">
              <a:off x="2379639" y="4122534"/>
              <a:ext cx="1453949" cy="724895"/>
            </a:xfrm>
            <a:custGeom>
              <a:avLst/>
              <a:gdLst>
                <a:gd name="connsiteX0" fmla="*/ 1453949 w 1453949"/>
                <a:gd name="connsiteY0" fmla="*/ 1185 h 724895"/>
                <a:gd name="connsiteX1" fmla="*/ 1453949 w 1453949"/>
                <a:gd name="connsiteY1" fmla="*/ 32518 h 724895"/>
                <a:gd name="connsiteX2" fmla="*/ 593249 w 1453949"/>
                <a:gd name="connsiteY2" fmla="*/ 32518 h 724895"/>
                <a:gd name="connsiteX3" fmla="*/ 534910 w 1453949"/>
                <a:gd name="connsiteY3" fmla="*/ 38399 h 724895"/>
                <a:gd name="connsiteX4" fmla="*/ 531707 w 1453949"/>
                <a:gd name="connsiteY4" fmla="*/ 39393 h 724895"/>
                <a:gd name="connsiteX5" fmla="*/ 515496 w 1453949"/>
                <a:gd name="connsiteY5" fmla="*/ 40524 h 724895"/>
                <a:gd name="connsiteX6" fmla="*/ 339727 w 1453949"/>
                <a:gd name="connsiteY6" fmla="*/ 175396 h 724895"/>
                <a:gd name="connsiteX7" fmla="*/ 22474 w 1453949"/>
                <a:gd name="connsiteY7" fmla="*/ 724895 h 724895"/>
                <a:gd name="connsiteX8" fmla="*/ 0 w 1453949"/>
                <a:gd name="connsiteY8" fmla="*/ 711920 h 724895"/>
                <a:gd name="connsiteX9" fmla="*/ 327852 w 1453949"/>
                <a:gd name="connsiteY9" fmla="*/ 144063 h 724895"/>
                <a:gd name="connsiteX10" fmla="*/ 558396 w 1453949"/>
                <a:gd name="connsiteY10" fmla="*/ 0 h 724895"/>
                <a:gd name="connsiteX11" fmla="*/ 603436 w 1453949"/>
                <a:gd name="connsiteY11" fmla="*/ 1185 h 72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3949" h="724895">
                  <a:moveTo>
                    <a:pt x="1453949" y="1185"/>
                  </a:moveTo>
                  <a:lnTo>
                    <a:pt x="1453949" y="32518"/>
                  </a:lnTo>
                  <a:lnTo>
                    <a:pt x="593249" y="32518"/>
                  </a:lnTo>
                  <a:cubicBezTo>
                    <a:pt x="573265" y="32518"/>
                    <a:pt x="553754" y="34543"/>
                    <a:pt x="534910" y="38399"/>
                  </a:cubicBezTo>
                  <a:lnTo>
                    <a:pt x="531707" y="39393"/>
                  </a:lnTo>
                  <a:lnTo>
                    <a:pt x="515496" y="40524"/>
                  </a:lnTo>
                  <a:cubicBezTo>
                    <a:pt x="443938" y="59697"/>
                    <a:pt x="379695" y="106170"/>
                    <a:pt x="339727" y="175396"/>
                  </a:cubicBezTo>
                  <a:lnTo>
                    <a:pt x="22474" y="724895"/>
                  </a:lnTo>
                  <a:lnTo>
                    <a:pt x="0" y="711920"/>
                  </a:lnTo>
                  <a:lnTo>
                    <a:pt x="327852" y="144063"/>
                  </a:lnTo>
                  <a:cubicBezTo>
                    <a:pt x="377812" y="57530"/>
                    <a:pt x="465702" y="6550"/>
                    <a:pt x="558396" y="0"/>
                  </a:cubicBezTo>
                  <a:lnTo>
                    <a:pt x="603436" y="1185"/>
                  </a:lnTo>
                  <a:close/>
                </a:path>
              </a:pathLst>
            </a:custGeom>
            <a:solidFill>
              <a:srgbClr val="FF7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타원 23">
              <a:extLst>
                <a:ext uri="{FF2B5EF4-FFF2-40B4-BE49-F238E27FC236}">
                  <a16:creationId xmlns:a16="http://schemas.microsoft.com/office/drawing/2014/main" id="{59A45533-8D1D-499E-9AD9-D6460098A00D}"/>
                </a:ext>
              </a:extLst>
            </p:cNvPr>
            <p:cNvSpPr/>
            <p:nvPr/>
          </p:nvSpPr>
          <p:spPr>
            <a:xfrm>
              <a:off x="2572251" y="5096717"/>
              <a:ext cx="186311" cy="186311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rgbClr val="FF7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4">
            <a:extLst>
              <a:ext uri="{FF2B5EF4-FFF2-40B4-BE49-F238E27FC236}">
                <a16:creationId xmlns:a16="http://schemas.microsoft.com/office/drawing/2014/main" id="{BDA90E74-B77D-4488-B8DE-DC13EE0F1722}"/>
              </a:ext>
            </a:extLst>
          </p:cNvPr>
          <p:cNvGrpSpPr/>
          <p:nvPr/>
        </p:nvGrpSpPr>
        <p:grpSpPr>
          <a:xfrm rot="10800000" flipH="1">
            <a:off x="4173610" y="2130080"/>
            <a:ext cx="1267305" cy="1011521"/>
            <a:chOff x="2379639" y="4122534"/>
            <a:chExt cx="1453949" cy="1160494"/>
          </a:xfrm>
        </p:grpSpPr>
        <p:sp>
          <p:nvSpPr>
            <p:cNvPr id="24" name="자유형: 도형 31">
              <a:extLst>
                <a:ext uri="{FF2B5EF4-FFF2-40B4-BE49-F238E27FC236}">
                  <a16:creationId xmlns:a16="http://schemas.microsoft.com/office/drawing/2014/main" id="{9B6BEB01-C0FC-4CE8-BAA2-195F01860F64}"/>
                </a:ext>
              </a:extLst>
            </p:cNvPr>
            <p:cNvSpPr/>
            <p:nvPr/>
          </p:nvSpPr>
          <p:spPr>
            <a:xfrm rot="19800000">
              <a:off x="2379639" y="4122534"/>
              <a:ext cx="1453949" cy="724895"/>
            </a:xfrm>
            <a:custGeom>
              <a:avLst/>
              <a:gdLst>
                <a:gd name="connsiteX0" fmla="*/ 1453949 w 1453949"/>
                <a:gd name="connsiteY0" fmla="*/ 1185 h 724895"/>
                <a:gd name="connsiteX1" fmla="*/ 1453949 w 1453949"/>
                <a:gd name="connsiteY1" fmla="*/ 32518 h 724895"/>
                <a:gd name="connsiteX2" fmla="*/ 593249 w 1453949"/>
                <a:gd name="connsiteY2" fmla="*/ 32518 h 724895"/>
                <a:gd name="connsiteX3" fmla="*/ 534910 w 1453949"/>
                <a:gd name="connsiteY3" fmla="*/ 38399 h 724895"/>
                <a:gd name="connsiteX4" fmla="*/ 531707 w 1453949"/>
                <a:gd name="connsiteY4" fmla="*/ 39393 h 724895"/>
                <a:gd name="connsiteX5" fmla="*/ 515496 w 1453949"/>
                <a:gd name="connsiteY5" fmla="*/ 40524 h 724895"/>
                <a:gd name="connsiteX6" fmla="*/ 339727 w 1453949"/>
                <a:gd name="connsiteY6" fmla="*/ 175396 h 724895"/>
                <a:gd name="connsiteX7" fmla="*/ 22474 w 1453949"/>
                <a:gd name="connsiteY7" fmla="*/ 724895 h 724895"/>
                <a:gd name="connsiteX8" fmla="*/ 0 w 1453949"/>
                <a:gd name="connsiteY8" fmla="*/ 711920 h 724895"/>
                <a:gd name="connsiteX9" fmla="*/ 327852 w 1453949"/>
                <a:gd name="connsiteY9" fmla="*/ 144063 h 724895"/>
                <a:gd name="connsiteX10" fmla="*/ 558396 w 1453949"/>
                <a:gd name="connsiteY10" fmla="*/ 0 h 724895"/>
                <a:gd name="connsiteX11" fmla="*/ 603436 w 1453949"/>
                <a:gd name="connsiteY11" fmla="*/ 1185 h 72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3949" h="724895">
                  <a:moveTo>
                    <a:pt x="1453949" y="1185"/>
                  </a:moveTo>
                  <a:lnTo>
                    <a:pt x="1453949" y="32518"/>
                  </a:lnTo>
                  <a:lnTo>
                    <a:pt x="593249" y="32518"/>
                  </a:lnTo>
                  <a:cubicBezTo>
                    <a:pt x="573265" y="32518"/>
                    <a:pt x="553754" y="34543"/>
                    <a:pt x="534910" y="38399"/>
                  </a:cubicBezTo>
                  <a:lnTo>
                    <a:pt x="531707" y="39393"/>
                  </a:lnTo>
                  <a:lnTo>
                    <a:pt x="515496" y="40524"/>
                  </a:lnTo>
                  <a:cubicBezTo>
                    <a:pt x="443938" y="59697"/>
                    <a:pt x="379695" y="106170"/>
                    <a:pt x="339727" y="175396"/>
                  </a:cubicBezTo>
                  <a:lnTo>
                    <a:pt x="22474" y="724895"/>
                  </a:lnTo>
                  <a:lnTo>
                    <a:pt x="0" y="711920"/>
                  </a:lnTo>
                  <a:lnTo>
                    <a:pt x="327852" y="144063"/>
                  </a:lnTo>
                  <a:cubicBezTo>
                    <a:pt x="377812" y="57530"/>
                    <a:pt x="465702" y="6550"/>
                    <a:pt x="558396" y="0"/>
                  </a:cubicBezTo>
                  <a:lnTo>
                    <a:pt x="603436" y="1185"/>
                  </a:lnTo>
                  <a:close/>
                </a:path>
              </a:pathLst>
            </a:custGeom>
            <a:solidFill>
              <a:srgbClr val="FF7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타원 26">
              <a:extLst>
                <a:ext uri="{FF2B5EF4-FFF2-40B4-BE49-F238E27FC236}">
                  <a16:creationId xmlns:a16="http://schemas.microsoft.com/office/drawing/2014/main" id="{ADB54700-36E9-46FC-956F-138B41B7ADA6}"/>
                </a:ext>
              </a:extLst>
            </p:cNvPr>
            <p:cNvSpPr/>
            <p:nvPr/>
          </p:nvSpPr>
          <p:spPr>
            <a:xfrm>
              <a:off x="2572251" y="5096717"/>
              <a:ext cx="186311" cy="186311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rgbClr val="FF7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7">
            <a:extLst>
              <a:ext uri="{FF2B5EF4-FFF2-40B4-BE49-F238E27FC236}">
                <a16:creationId xmlns:a16="http://schemas.microsoft.com/office/drawing/2014/main" id="{45FF9688-A5A8-48CD-926E-AC75CCAD33C8}"/>
              </a:ext>
            </a:extLst>
          </p:cNvPr>
          <p:cNvGrpSpPr/>
          <p:nvPr/>
        </p:nvGrpSpPr>
        <p:grpSpPr>
          <a:xfrm>
            <a:off x="4173610" y="3141604"/>
            <a:ext cx="1219481" cy="1414598"/>
            <a:chOff x="3001181" y="2880318"/>
            <a:chExt cx="1005343" cy="1166198"/>
          </a:xfrm>
        </p:grpSpPr>
        <p:sp>
          <p:nvSpPr>
            <p:cNvPr id="27" name="이등변 삼각형 28">
              <a:extLst>
                <a:ext uri="{FF2B5EF4-FFF2-40B4-BE49-F238E27FC236}">
                  <a16:creationId xmlns:a16="http://schemas.microsoft.com/office/drawing/2014/main" id="{74DE07E7-5459-422E-B42A-7D31315DE45B}"/>
                </a:ext>
              </a:extLst>
            </p:cNvPr>
            <p:cNvSpPr/>
            <p:nvPr/>
          </p:nvSpPr>
          <p:spPr>
            <a:xfrm rot="5400000">
              <a:off x="2920754" y="2960745"/>
              <a:ext cx="1166198" cy="1005343"/>
            </a:xfrm>
            <a:prstGeom prst="triangle">
              <a:avLst/>
            </a:prstGeom>
            <a:solidFill>
              <a:srgbClr val="FF7954"/>
            </a:solidFill>
            <a:ln w="203200" cap="rnd">
              <a:solidFill>
                <a:srgbClr val="FF795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이등변 삼각형 29">
              <a:extLst>
                <a:ext uri="{FF2B5EF4-FFF2-40B4-BE49-F238E27FC236}">
                  <a16:creationId xmlns:a16="http://schemas.microsoft.com/office/drawing/2014/main" id="{925E606A-D94E-4D71-AE71-76EAAD595B2C}"/>
                </a:ext>
              </a:extLst>
            </p:cNvPr>
            <p:cNvSpPr/>
            <p:nvPr/>
          </p:nvSpPr>
          <p:spPr>
            <a:xfrm rot="5400000">
              <a:off x="3014349" y="3088000"/>
              <a:ext cx="870966" cy="75083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95250" cap="rnd">
              <a:solidFill>
                <a:schemeClr val="bg1">
                  <a:lumMod val="95000"/>
                </a:schemeClr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직사각형 30">
            <a:extLst>
              <a:ext uri="{FF2B5EF4-FFF2-40B4-BE49-F238E27FC236}">
                <a16:creationId xmlns:a16="http://schemas.microsoft.com/office/drawing/2014/main" id="{A1B6A0F0-B920-4328-926D-63FFA5F1987D}"/>
              </a:ext>
            </a:extLst>
          </p:cNvPr>
          <p:cNvSpPr/>
          <p:nvPr/>
        </p:nvSpPr>
        <p:spPr>
          <a:xfrm>
            <a:off x="4594296" y="1954796"/>
            <a:ext cx="277529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수집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Dart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에서 제공하는 재무제표 수집</a:t>
            </a:r>
          </a:p>
        </p:txBody>
      </p:sp>
      <p:grpSp>
        <p:nvGrpSpPr>
          <p:cNvPr id="30" name="그룹 31">
            <a:extLst>
              <a:ext uri="{FF2B5EF4-FFF2-40B4-BE49-F238E27FC236}">
                <a16:creationId xmlns:a16="http://schemas.microsoft.com/office/drawing/2014/main" id="{5A806C10-CF16-46C2-BFAD-B59CA0CB5E1B}"/>
              </a:ext>
            </a:extLst>
          </p:cNvPr>
          <p:cNvGrpSpPr/>
          <p:nvPr/>
        </p:nvGrpSpPr>
        <p:grpSpPr>
          <a:xfrm>
            <a:off x="6411755" y="3141604"/>
            <a:ext cx="1219481" cy="1414598"/>
            <a:chOff x="3001181" y="2880318"/>
            <a:chExt cx="1005343" cy="1166198"/>
          </a:xfrm>
        </p:grpSpPr>
        <p:sp>
          <p:nvSpPr>
            <p:cNvPr id="31" name="이등변 삼각형 32">
              <a:extLst>
                <a:ext uri="{FF2B5EF4-FFF2-40B4-BE49-F238E27FC236}">
                  <a16:creationId xmlns:a16="http://schemas.microsoft.com/office/drawing/2014/main" id="{073D53C0-79EF-4575-B3D5-F989B5A0F9D0}"/>
                </a:ext>
              </a:extLst>
            </p:cNvPr>
            <p:cNvSpPr/>
            <p:nvPr/>
          </p:nvSpPr>
          <p:spPr>
            <a:xfrm rot="5400000">
              <a:off x="2920754" y="2960745"/>
              <a:ext cx="1166198" cy="1005343"/>
            </a:xfrm>
            <a:prstGeom prst="triangle">
              <a:avLst/>
            </a:prstGeom>
            <a:solidFill>
              <a:srgbClr val="FF7954"/>
            </a:solidFill>
            <a:ln w="203200" cap="rnd">
              <a:solidFill>
                <a:srgbClr val="FF795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이등변 삼각형 33">
              <a:extLst>
                <a:ext uri="{FF2B5EF4-FFF2-40B4-BE49-F238E27FC236}">
                  <a16:creationId xmlns:a16="http://schemas.microsoft.com/office/drawing/2014/main" id="{F2E28739-F46B-409A-B214-81D88FCEFB5C}"/>
                </a:ext>
              </a:extLst>
            </p:cNvPr>
            <p:cNvSpPr/>
            <p:nvPr/>
          </p:nvSpPr>
          <p:spPr>
            <a:xfrm rot="5400000">
              <a:off x="3014349" y="3088000"/>
              <a:ext cx="870966" cy="75083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95250" cap="rnd">
              <a:solidFill>
                <a:schemeClr val="bg1">
                  <a:lumMod val="95000"/>
                </a:schemeClr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직사각형 34">
            <a:extLst>
              <a:ext uri="{FF2B5EF4-FFF2-40B4-BE49-F238E27FC236}">
                <a16:creationId xmlns:a16="http://schemas.microsoft.com/office/drawing/2014/main" id="{76555DC9-58A1-4C4F-B44A-B765D5DFB60E}"/>
              </a:ext>
            </a:extLst>
          </p:cNvPr>
          <p:cNvSpPr/>
          <p:nvPr/>
        </p:nvSpPr>
        <p:spPr>
          <a:xfrm>
            <a:off x="6693562" y="5255139"/>
            <a:ext cx="2796767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마이닝 단계</a:t>
            </a:r>
          </a:p>
        </p:txBody>
      </p:sp>
      <p:grpSp>
        <p:nvGrpSpPr>
          <p:cNvPr id="34" name="그룹 35">
            <a:extLst>
              <a:ext uri="{FF2B5EF4-FFF2-40B4-BE49-F238E27FC236}">
                <a16:creationId xmlns:a16="http://schemas.microsoft.com/office/drawing/2014/main" id="{8C915494-322A-4688-84B4-563FAE0F7257}"/>
              </a:ext>
            </a:extLst>
          </p:cNvPr>
          <p:cNvGrpSpPr/>
          <p:nvPr/>
        </p:nvGrpSpPr>
        <p:grpSpPr>
          <a:xfrm>
            <a:off x="6229583" y="4561337"/>
            <a:ext cx="1267305" cy="1011521"/>
            <a:chOff x="2379639" y="4122534"/>
            <a:chExt cx="1453949" cy="1160494"/>
          </a:xfrm>
        </p:grpSpPr>
        <p:sp>
          <p:nvSpPr>
            <p:cNvPr id="35" name="자유형: 도형 52">
              <a:extLst>
                <a:ext uri="{FF2B5EF4-FFF2-40B4-BE49-F238E27FC236}">
                  <a16:creationId xmlns:a16="http://schemas.microsoft.com/office/drawing/2014/main" id="{08509988-636D-4488-9DBA-13A0E7C27285}"/>
                </a:ext>
              </a:extLst>
            </p:cNvPr>
            <p:cNvSpPr/>
            <p:nvPr/>
          </p:nvSpPr>
          <p:spPr>
            <a:xfrm rot="19800000">
              <a:off x="2379639" y="4122534"/>
              <a:ext cx="1453949" cy="724895"/>
            </a:xfrm>
            <a:custGeom>
              <a:avLst/>
              <a:gdLst>
                <a:gd name="connsiteX0" fmla="*/ 1453949 w 1453949"/>
                <a:gd name="connsiteY0" fmla="*/ 1185 h 724895"/>
                <a:gd name="connsiteX1" fmla="*/ 1453949 w 1453949"/>
                <a:gd name="connsiteY1" fmla="*/ 32518 h 724895"/>
                <a:gd name="connsiteX2" fmla="*/ 593249 w 1453949"/>
                <a:gd name="connsiteY2" fmla="*/ 32518 h 724895"/>
                <a:gd name="connsiteX3" fmla="*/ 534910 w 1453949"/>
                <a:gd name="connsiteY3" fmla="*/ 38399 h 724895"/>
                <a:gd name="connsiteX4" fmla="*/ 531707 w 1453949"/>
                <a:gd name="connsiteY4" fmla="*/ 39393 h 724895"/>
                <a:gd name="connsiteX5" fmla="*/ 515496 w 1453949"/>
                <a:gd name="connsiteY5" fmla="*/ 40524 h 724895"/>
                <a:gd name="connsiteX6" fmla="*/ 339727 w 1453949"/>
                <a:gd name="connsiteY6" fmla="*/ 175396 h 724895"/>
                <a:gd name="connsiteX7" fmla="*/ 22474 w 1453949"/>
                <a:gd name="connsiteY7" fmla="*/ 724895 h 724895"/>
                <a:gd name="connsiteX8" fmla="*/ 0 w 1453949"/>
                <a:gd name="connsiteY8" fmla="*/ 711920 h 724895"/>
                <a:gd name="connsiteX9" fmla="*/ 327852 w 1453949"/>
                <a:gd name="connsiteY9" fmla="*/ 144063 h 724895"/>
                <a:gd name="connsiteX10" fmla="*/ 558396 w 1453949"/>
                <a:gd name="connsiteY10" fmla="*/ 0 h 724895"/>
                <a:gd name="connsiteX11" fmla="*/ 603436 w 1453949"/>
                <a:gd name="connsiteY11" fmla="*/ 1185 h 72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3949" h="724895">
                  <a:moveTo>
                    <a:pt x="1453949" y="1185"/>
                  </a:moveTo>
                  <a:lnTo>
                    <a:pt x="1453949" y="32518"/>
                  </a:lnTo>
                  <a:lnTo>
                    <a:pt x="593249" y="32518"/>
                  </a:lnTo>
                  <a:cubicBezTo>
                    <a:pt x="573265" y="32518"/>
                    <a:pt x="553754" y="34543"/>
                    <a:pt x="534910" y="38399"/>
                  </a:cubicBezTo>
                  <a:lnTo>
                    <a:pt x="531707" y="39393"/>
                  </a:lnTo>
                  <a:lnTo>
                    <a:pt x="515496" y="40524"/>
                  </a:lnTo>
                  <a:cubicBezTo>
                    <a:pt x="443938" y="59697"/>
                    <a:pt x="379695" y="106170"/>
                    <a:pt x="339727" y="175396"/>
                  </a:cubicBezTo>
                  <a:lnTo>
                    <a:pt x="22474" y="724895"/>
                  </a:lnTo>
                  <a:lnTo>
                    <a:pt x="0" y="711920"/>
                  </a:lnTo>
                  <a:lnTo>
                    <a:pt x="327852" y="144063"/>
                  </a:lnTo>
                  <a:cubicBezTo>
                    <a:pt x="377812" y="57530"/>
                    <a:pt x="465702" y="6550"/>
                    <a:pt x="558396" y="0"/>
                  </a:cubicBezTo>
                  <a:lnTo>
                    <a:pt x="603436" y="1185"/>
                  </a:lnTo>
                  <a:close/>
                </a:path>
              </a:pathLst>
            </a:custGeom>
            <a:solidFill>
              <a:srgbClr val="FF7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7">
              <a:extLst>
                <a:ext uri="{FF2B5EF4-FFF2-40B4-BE49-F238E27FC236}">
                  <a16:creationId xmlns:a16="http://schemas.microsoft.com/office/drawing/2014/main" id="{21EBCC95-67C8-43AE-B0DB-F70FAE20F24F}"/>
                </a:ext>
              </a:extLst>
            </p:cNvPr>
            <p:cNvSpPr/>
            <p:nvPr/>
          </p:nvSpPr>
          <p:spPr>
            <a:xfrm>
              <a:off x="2572251" y="5096717"/>
              <a:ext cx="186311" cy="186311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rgbClr val="FF7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8">
            <a:extLst>
              <a:ext uri="{FF2B5EF4-FFF2-40B4-BE49-F238E27FC236}">
                <a16:creationId xmlns:a16="http://schemas.microsoft.com/office/drawing/2014/main" id="{8272A259-633D-4554-8CD6-3D5E07424D3A}"/>
              </a:ext>
            </a:extLst>
          </p:cNvPr>
          <p:cNvGrpSpPr/>
          <p:nvPr/>
        </p:nvGrpSpPr>
        <p:grpSpPr>
          <a:xfrm rot="10800000" flipH="1">
            <a:off x="8689246" y="2130080"/>
            <a:ext cx="1267305" cy="1011521"/>
            <a:chOff x="2379639" y="4122534"/>
            <a:chExt cx="1453949" cy="1160494"/>
          </a:xfrm>
        </p:grpSpPr>
        <p:sp>
          <p:nvSpPr>
            <p:cNvPr id="38" name="자유형: 도형 55">
              <a:extLst>
                <a:ext uri="{FF2B5EF4-FFF2-40B4-BE49-F238E27FC236}">
                  <a16:creationId xmlns:a16="http://schemas.microsoft.com/office/drawing/2014/main" id="{2335E52F-BA15-4521-964F-89A1D7EFA57D}"/>
                </a:ext>
              </a:extLst>
            </p:cNvPr>
            <p:cNvSpPr/>
            <p:nvPr/>
          </p:nvSpPr>
          <p:spPr>
            <a:xfrm rot="19800000">
              <a:off x="2379639" y="4122534"/>
              <a:ext cx="1453949" cy="724895"/>
            </a:xfrm>
            <a:custGeom>
              <a:avLst/>
              <a:gdLst>
                <a:gd name="connsiteX0" fmla="*/ 1453949 w 1453949"/>
                <a:gd name="connsiteY0" fmla="*/ 1185 h 724895"/>
                <a:gd name="connsiteX1" fmla="*/ 1453949 w 1453949"/>
                <a:gd name="connsiteY1" fmla="*/ 32518 h 724895"/>
                <a:gd name="connsiteX2" fmla="*/ 593249 w 1453949"/>
                <a:gd name="connsiteY2" fmla="*/ 32518 h 724895"/>
                <a:gd name="connsiteX3" fmla="*/ 534910 w 1453949"/>
                <a:gd name="connsiteY3" fmla="*/ 38399 h 724895"/>
                <a:gd name="connsiteX4" fmla="*/ 531707 w 1453949"/>
                <a:gd name="connsiteY4" fmla="*/ 39393 h 724895"/>
                <a:gd name="connsiteX5" fmla="*/ 515496 w 1453949"/>
                <a:gd name="connsiteY5" fmla="*/ 40524 h 724895"/>
                <a:gd name="connsiteX6" fmla="*/ 339727 w 1453949"/>
                <a:gd name="connsiteY6" fmla="*/ 175396 h 724895"/>
                <a:gd name="connsiteX7" fmla="*/ 22474 w 1453949"/>
                <a:gd name="connsiteY7" fmla="*/ 724895 h 724895"/>
                <a:gd name="connsiteX8" fmla="*/ 0 w 1453949"/>
                <a:gd name="connsiteY8" fmla="*/ 711920 h 724895"/>
                <a:gd name="connsiteX9" fmla="*/ 327852 w 1453949"/>
                <a:gd name="connsiteY9" fmla="*/ 144063 h 724895"/>
                <a:gd name="connsiteX10" fmla="*/ 558396 w 1453949"/>
                <a:gd name="connsiteY10" fmla="*/ 0 h 724895"/>
                <a:gd name="connsiteX11" fmla="*/ 603436 w 1453949"/>
                <a:gd name="connsiteY11" fmla="*/ 1185 h 72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3949" h="724895">
                  <a:moveTo>
                    <a:pt x="1453949" y="1185"/>
                  </a:moveTo>
                  <a:lnTo>
                    <a:pt x="1453949" y="32518"/>
                  </a:lnTo>
                  <a:lnTo>
                    <a:pt x="593249" y="32518"/>
                  </a:lnTo>
                  <a:cubicBezTo>
                    <a:pt x="573265" y="32518"/>
                    <a:pt x="553754" y="34543"/>
                    <a:pt x="534910" y="38399"/>
                  </a:cubicBezTo>
                  <a:lnTo>
                    <a:pt x="531707" y="39393"/>
                  </a:lnTo>
                  <a:lnTo>
                    <a:pt x="515496" y="40524"/>
                  </a:lnTo>
                  <a:cubicBezTo>
                    <a:pt x="443938" y="59697"/>
                    <a:pt x="379695" y="106170"/>
                    <a:pt x="339727" y="175396"/>
                  </a:cubicBezTo>
                  <a:lnTo>
                    <a:pt x="22474" y="724895"/>
                  </a:lnTo>
                  <a:lnTo>
                    <a:pt x="0" y="711920"/>
                  </a:lnTo>
                  <a:lnTo>
                    <a:pt x="327852" y="144063"/>
                  </a:lnTo>
                  <a:cubicBezTo>
                    <a:pt x="377812" y="57530"/>
                    <a:pt x="465702" y="6550"/>
                    <a:pt x="558396" y="0"/>
                  </a:cubicBezTo>
                  <a:lnTo>
                    <a:pt x="603436" y="1185"/>
                  </a:lnTo>
                  <a:close/>
                </a:path>
              </a:pathLst>
            </a:custGeom>
            <a:solidFill>
              <a:srgbClr val="FF7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타원 40">
              <a:extLst>
                <a:ext uri="{FF2B5EF4-FFF2-40B4-BE49-F238E27FC236}">
                  <a16:creationId xmlns:a16="http://schemas.microsoft.com/office/drawing/2014/main" id="{3CBD56E7-116E-49F0-B089-BD897EEFE9DE}"/>
                </a:ext>
              </a:extLst>
            </p:cNvPr>
            <p:cNvSpPr/>
            <p:nvPr/>
          </p:nvSpPr>
          <p:spPr>
            <a:xfrm>
              <a:off x="2572251" y="5096717"/>
              <a:ext cx="186311" cy="186311"/>
            </a:xfrm>
            <a:prstGeom prst="ellipse">
              <a:avLst/>
            </a:prstGeom>
            <a:solidFill>
              <a:schemeClr val="bg1"/>
            </a:solidFill>
            <a:ln w="73025">
              <a:solidFill>
                <a:srgbClr val="FF7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그룹 41">
            <a:extLst>
              <a:ext uri="{FF2B5EF4-FFF2-40B4-BE49-F238E27FC236}">
                <a16:creationId xmlns:a16="http://schemas.microsoft.com/office/drawing/2014/main" id="{45385153-37DB-4A46-A63F-344FDBA916BE}"/>
              </a:ext>
            </a:extLst>
          </p:cNvPr>
          <p:cNvGrpSpPr/>
          <p:nvPr/>
        </p:nvGrpSpPr>
        <p:grpSpPr>
          <a:xfrm>
            <a:off x="8689246" y="3141603"/>
            <a:ext cx="1219481" cy="1414598"/>
            <a:chOff x="3001181" y="2880318"/>
            <a:chExt cx="1005343" cy="1166198"/>
          </a:xfrm>
        </p:grpSpPr>
        <p:sp>
          <p:nvSpPr>
            <p:cNvPr id="41" name="이등변 삼각형 42">
              <a:extLst>
                <a:ext uri="{FF2B5EF4-FFF2-40B4-BE49-F238E27FC236}">
                  <a16:creationId xmlns:a16="http://schemas.microsoft.com/office/drawing/2014/main" id="{811A8AD2-307B-41C7-829C-43AA72C67395}"/>
                </a:ext>
              </a:extLst>
            </p:cNvPr>
            <p:cNvSpPr/>
            <p:nvPr/>
          </p:nvSpPr>
          <p:spPr>
            <a:xfrm rot="5400000">
              <a:off x="2920754" y="2960745"/>
              <a:ext cx="1166198" cy="1005343"/>
            </a:xfrm>
            <a:prstGeom prst="triangle">
              <a:avLst/>
            </a:prstGeom>
            <a:solidFill>
              <a:srgbClr val="FF7954"/>
            </a:solidFill>
            <a:ln w="203200" cap="rnd">
              <a:solidFill>
                <a:srgbClr val="FF795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이등변 삼각형 43">
              <a:extLst>
                <a:ext uri="{FF2B5EF4-FFF2-40B4-BE49-F238E27FC236}">
                  <a16:creationId xmlns:a16="http://schemas.microsoft.com/office/drawing/2014/main" id="{0769298C-7792-4877-A905-CF7CCC0ACA36}"/>
                </a:ext>
              </a:extLst>
            </p:cNvPr>
            <p:cNvSpPr/>
            <p:nvPr/>
          </p:nvSpPr>
          <p:spPr>
            <a:xfrm rot="5400000">
              <a:off x="3014349" y="3088000"/>
              <a:ext cx="870966" cy="75083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95250" cap="rnd">
              <a:solidFill>
                <a:schemeClr val="bg1">
                  <a:lumMod val="95000"/>
                </a:schemeClr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직사각형 44">
            <a:extLst>
              <a:ext uri="{FF2B5EF4-FFF2-40B4-BE49-F238E27FC236}">
                <a16:creationId xmlns:a16="http://schemas.microsoft.com/office/drawing/2014/main" id="{072BC2B0-5949-4418-BFCE-73FB8E9B0468}"/>
              </a:ext>
            </a:extLst>
          </p:cNvPr>
          <p:cNvSpPr/>
          <p:nvPr/>
        </p:nvSpPr>
        <p:spPr>
          <a:xfrm>
            <a:off x="9126657" y="2004129"/>
            <a:ext cx="27608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결과 도출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 마이닝으로 얻은 결과 정리 및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보고서 작성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F40AD3-594C-40D5-B4BA-2ACC357BAC0A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47" name="그룹 64">
              <a:extLst>
                <a:ext uri="{FF2B5EF4-FFF2-40B4-BE49-F238E27FC236}">
                  <a16:creationId xmlns:a16="http://schemas.microsoft.com/office/drawing/2014/main" id="{1846BBC6-7CAD-4E23-AFCC-585D0CFF536E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49" name="사각형: 둥근 모서리 65">
                <a:extLst>
                  <a:ext uri="{FF2B5EF4-FFF2-40B4-BE49-F238E27FC236}">
                    <a16:creationId xmlns:a16="http://schemas.microsoft.com/office/drawing/2014/main" id="{ACA173FA-0C87-4800-A3FF-3F51BA8E9D89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" name="그룹 66">
                <a:extLst>
                  <a:ext uri="{FF2B5EF4-FFF2-40B4-BE49-F238E27FC236}">
                    <a16:creationId xmlns:a16="http://schemas.microsoft.com/office/drawing/2014/main" id="{F7938849-CE6E-40F7-8D55-96A8F5C45AC8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52" name="타원 68">
                  <a:extLst>
                    <a:ext uri="{FF2B5EF4-FFF2-40B4-BE49-F238E27FC236}">
                      <a16:creationId xmlns:a16="http://schemas.microsoft.com/office/drawing/2014/main" id="{D936613A-0928-4DE5-AD47-7FD58B563E46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53" name="Group 28">
                  <a:extLst>
                    <a:ext uri="{FF2B5EF4-FFF2-40B4-BE49-F238E27FC236}">
                      <a16:creationId xmlns:a16="http://schemas.microsoft.com/office/drawing/2014/main" id="{72DA24CB-4155-492A-8139-1287539719D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54" name="Freeform 30">
                    <a:extLst>
                      <a:ext uri="{FF2B5EF4-FFF2-40B4-BE49-F238E27FC236}">
                        <a16:creationId xmlns:a16="http://schemas.microsoft.com/office/drawing/2014/main" id="{6A914F29-8680-4BCB-92C2-C1FF7F2A7F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55" name="Freeform 31">
                    <a:extLst>
                      <a:ext uri="{FF2B5EF4-FFF2-40B4-BE49-F238E27FC236}">
                        <a16:creationId xmlns:a16="http://schemas.microsoft.com/office/drawing/2014/main" id="{5BB5E1F1-5B62-4158-A7C5-CC83B6FDAE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51" name="직각 삼각형 67">
                <a:extLst>
                  <a:ext uri="{FF2B5EF4-FFF2-40B4-BE49-F238E27FC236}">
                    <a16:creationId xmlns:a16="http://schemas.microsoft.com/office/drawing/2014/main" id="{3C9526BF-635B-44EF-A0D4-2D5BEDBE60CF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" name="직사각형 72">
              <a:extLst>
                <a:ext uri="{FF2B5EF4-FFF2-40B4-BE49-F238E27FC236}">
                  <a16:creationId xmlns:a16="http://schemas.microsoft.com/office/drawing/2014/main" id="{32E46D07-4F1E-49C0-AE79-1E502EAA67FC}"/>
                </a:ext>
              </a:extLst>
            </p:cNvPr>
            <p:cNvSpPr/>
            <p:nvPr/>
          </p:nvSpPr>
          <p:spPr>
            <a:xfrm>
              <a:off x="2308083" y="1236149"/>
              <a:ext cx="1067412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분석 단계</a:t>
              </a:r>
            </a:p>
          </p:txBody>
        </p:sp>
        <p:sp>
          <p:nvSpPr>
            <p:cNvPr id="57" name="직사각형 72">
              <a:extLst>
                <a:ext uri="{FF2B5EF4-FFF2-40B4-BE49-F238E27FC236}">
                  <a16:creationId xmlns:a16="http://schemas.microsoft.com/office/drawing/2014/main" id="{D46D29F8-BED9-478E-9C0A-BDD1B98BD278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3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A3CC989-94AD-4393-B66D-1539D84EF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345" y="2210123"/>
            <a:ext cx="4102938" cy="3440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14C6DF-C095-4719-8A18-5689C91944EA}"/>
              </a:ext>
            </a:extLst>
          </p:cNvPr>
          <p:cNvSpPr txBox="1"/>
          <p:nvPr/>
        </p:nvSpPr>
        <p:spPr>
          <a:xfrm>
            <a:off x="944790" y="165515"/>
            <a:ext cx="7176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빅데이터로 알아본 </a:t>
            </a:r>
            <a:r>
              <a:rPr kumimoji="0" lang="en-US" altLang="ko-KR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COVID-19 </a:t>
            </a:r>
            <a:r>
              <a:rPr kumimoji="0" lang="ko-KR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전후 업종별 분석</a:t>
            </a:r>
            <a:endParaRPr kumimoji="0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E6845A-BDB9-4B5B-844F-CF651F49A18E}"/>
              </a:ext>
            </a:extLst>
          </p:cNvPr>
          <p:cNvGrpSpPr/>
          <p:nvPr/>
        </p:nvGrpSpPr>
        <p:grpSpPr>
          <a:xfrm>
            <a:off x="4533220" y="2510135"/>
            <a:ext cx="3824671" cy="2846385"/>
            <a:chOff x="728572" y="2439501"/>
            <a:chExt cx="4138575" cy="30799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A85BDE-F8EB-4399-ACF2-3F3F8260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72" y="2439501"/>
              <a:ext cx="3079997" cy="3079997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58AFF2F-AB10-45E8-A7F1-B6E2A3D25598}"/>
                </a:ext>
              </a:extLst>
            </p:cNvPr>
            <p:cNvSpPr/>
            <p:nvPr/>
          </p:nvSpPr>
          <p:spPr>
            <a:xfrm>
              <a:off x="2520712" y="4635061"/>
              <a:ext cx="550412" cy="2144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D11B87F-3505-486D-B1BC-A5AA8BAED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3029" y="3096013"/>
              <a:ext cx="1287857" cy="153904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EA16B0A-25FB-4ADB-B42E-60F70BA66DB4}"/>
                </a:ext>
              </a:extLst>
            </p:cNvPr>
            <p:cNvSpPr/>
            <p:nvPr/>
          </p:nvSpPr>
          <p:spPr>
            <a:xfrm>
              <a:off x="4230886" y="2995739"/>
              <a:ext cx="599091" cy="2144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7821B6D-D323-42B2-8A27-CB62409BA116}"/>
                </a:ext>
              </a:extLst>
            </p:cNvPr>
            <p:cNvSpPr/>
            <p:nvPr/>
          </p:nvSpPr>
          <p:spPr>
            <a:xfrm>
              <a:off x="4268056" y="4755664"/>
              <a:ext cx="599091" cy="21441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423B6E5-62A8-4AA0-AA0A-0072D29FB95E}"/>
                </a:ext>
              </a:extLst>
            </p:cNvPr>
            <p:cNvCxnSpPr>
              <a:stCxn id="23" idx="6"/>
              <a:endCxn id="32" idx="2"/>
            </p:cNvCxnSpPr>
            <p:nvPr/>
          </p:nvCxnSpPr>
          <p:spPr>
            <a:xfrm>
              <a:off x="3071124" y="4742266"/>
              <a:ext cx="1196932" cy="12060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038653-A2C6-4006-A2F1-84D8248E72BB}"/>
              </a:ext>
            </a:extLst>
          </p:cNvPr>
          <p:cNvGrpSpPr/>
          <p:nvPr/>
        </p:nvGrpSpPr>
        <p:grpSpPr>
          <a:xfrm>
            <a:off x="595983" y="843786"/>
            <a:ext cx="4280149" cy="842120"/>
            <a:chOff x="627513" y="843786"/>
            <a:chExt cx="4280149" cy="842120"/>
          </a:xfrm>
        </p:grpSpPr>
        <p:grpSp>
          <p:nvGrpSpPr>
            <p:cNvPr id="27" name="그룹 64">
              <a:extLst>
                <a:ext uri="{FF2B5EF4-FFF2-40B4-BE49-F238E27FC236}">
                  <a16:creationId xmlns:a16="http://schemas.microsoft.com/office/drawing/2014/main" id="{58BF6B48-CA25-427D-9F86-4DC7F5988088}"/>
                </a:ext>
              </a:extLst>
            </p:cNvPr>
            <p:cNvGrpSpPr/>
            <p:nvPr/>
          </p:nvGrpSpPr>
          <p:grpSpPr>
            <a:xfrm>
              <a:off x="627513" y="931337"/>
              <a:ext cx="1709190" cy="754569"/>
              <a:chOff x="944790" y="2668288"/>
              <a:chExt cx="2005578" cy="1016001"/>
            </a:xfrm>
          </p:grpSpPr>
          <p:sp>
            <p:nvSpPr>
              <p:cNvPr id="33" name="사각형: 둥근 모서리 65">
                <a:extLst>
                  <a:ext uri="{FF2B5EF4-FFF2-40B4-BE49-F238E27FC236}">
                    <a16:creationId xmlns:a16="http://schemas.microsoft.com/office/drawing/2014/main" id="{A0BC7B1A-9055-49B9-B52A-DBB834C56853}"/>
                  </a:ext>
                </a:extLst>
              </p:cNvPr>
              <p:cNvSpPr/>
              <p:nvPr/>
            </p:nvSpPr>
            <p:spPr>
              <a:xfrm>
                <a:off x="944790" y="2668288"/>
                <a:ext cx="1866900" cy="101600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01688" lvl="2"/>
                <a:r>
                  <a:rPr lang="en-US" altLang="ko-KR" sz="2400" b="1" dirty="0">
                    <a:solidFill>
                      <a:prstClr val="white"/>
                    </a:solidFill>
                  </a:rPr>
                  <a:t>04</a:t>
                </a:r>
              </a:p>
              <a:p>
                <a:pPr marL="801688" lvl="2"/>
                <a:r>
                  <a:rPr lang="en-US" altLang="ko-KR" sz="1200" dirty="0">
                    <a:solidFill>
                      <a:prstClr val="white"/>
                    </a:solidFill>
                  </a:rPr>
                  <a:t>STEP</a:t>
                </a:r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6" name="그룹 66">
                <a:extLst>
                  <a:ext uri="{FF2B5EF4-FFF2-40B4-BE49-F238E27FC236}">
                    <a16:creationId xmlns:a16="http://schemas.microsoft.com/office/drawing/2014/main" id="{D18FCA9F-3E38-4340-BB2C-DB06AF2C252C}"/>
                  </a:ext>
                </a:extLst>
              </p:cNvPr>
              <p:cNvGrpSpPr/>
              <p:nvPr/>
            </p:nvGrpSpPr>
            <p:grpSpPr>
              <a:xfrm>
                <a:off x="1003522" y="2731864"/>
                <a:ext cx="885749" cy="885750"/>
                <a:chOff x="1769825" y="2799662"/>
                <a:chExt cx="1550794" cy="1550795"/>
              </a:xfrm>
            </p:grpSpPr>
            <p:sp>
              <p:nvSpPr>
                <p:cNvPr id="38" name="타원 68">
                  <a:extLst>
                    <a:ext uri="{FF2B5EF4-FFF2-40B4-BE49-F238E27FC236}">
                      <a16:creationId xmlns:a16="http://schemas.microsoft.com/office/drawing/2014/main" id="{FA55D52C-F449-4843-9A4E-46FD05989CEA}"/>
                    </a:ext>
                  </a:extLst>
                </p:cNvPr>
                <p:cNvSpPr/>
                <p:nvPr/>
              </p:nvSpPr>
              <p:spPr>
                <a:xfrm>
                  <a:off x="1769825" y="2799662"/>
                  <a:ext cx="1550794" cy="1550795"/>
                </a:xfrm>
                <a:prstGeom prst="ellipse">
                  <a:avLst/>
                </a:prstGeom>
                <a:solidFill>
                  <a:schemeClr val="bg1"/>
                </a:solidFill>
                <a:ln w="381000">
                  <a:noFill/>
                </a:ln>
                <a:effectLst>
                  <a:outerShdw blurRad="762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39" name="Group 28">
                  <a:extLst>
                    <a:ext uri="{FF2B5EF4-FFF2-40B4-BE49-F238E27FC236}">
                      <a16:creationId xmlns:a16="http://schemas.microsoft.com/office/drawing/2014/main" id="{CDBFD309-5557-497A-9E0F-844B71A62A6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288670" y="3338691"/>
                  <a:ext cx="546344" cy="478159"/>
                  <a:chOff x="496" y="4251"/>
                  <a:chExt cx="641" cy="561"/>
                </a:xfrm>
                <a:solidFill>
                  <a:srgbClr val="10B8B7"/>
                </a:solidFill>
              </p:grpSpPr>
              <p:sp>
                <p:nvSpPr>
                  <p:cNvPr id="40" name="Freeform 30">
                    <a:extLst>
                      <a:ext uri="{FF2B5EF4-FFF2-40B4-BE49-F238E27FC236}">
                        <a16:creationId xmlns:a16="http://schemas.microsoft.com/office/drawing/2014/main" id="{003C0B37-EE06-455E-B572-D896917DCD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9" y="4720"/>
                    <a:ext cx="88" cy="92"/>
                  </a:xfrm>
                  <a:custGeom>
                    <a:avLst/>
                    <a:gdLst>
                      <a:gd name="T0" fmla="*/ 0 w 526"/>
                      <a:gd name="T1" fmla="*/ 0 h 553"/>
                      <a:gd name="T2" fmla="*/ 526 w 526"/>
                      <a:gd name="T3" fmla="*/ 250 h 553"/>
                      <a:gd name="T4" fmla="*/ 97 w 526"/>
                      <a:gd name="T5" fmla="*/ 542 h 553"/>
                      <a:gd name="T6" fmla="*/ 81 w 526"/>
                      <a:gd name="T7" fmla="*/ 549 h 553"/>
                      <a:gd name="T8" fmla="*/ 65 w 526"/>
                      <a:gd name="T9" fmla="*/ 553 h 553"/>
                      <a:gd name="T10" fmla="*/ 49 w 526"/>
                      <a:gd name="T11" fmla="*/ 552 h 553"/>
                      <a:gd name="T12" fmla="*/ 34 w 526"/>
                      <a:gd name="T13" fmla="*/ 546 h 553"/>
                      <a:gd name="T14" fmla="*/ 20 w 526"/>
                      <a:gd name="T15" fmla="*/ 535 h 553"/>
                      <a:gd name="T16" fmla="*/ 9 w 526"/>
                      <a:gd name="T17" fmla="*/ 522 h 553"/>
                      <a:gd name="T18" fmla="*/ 2 w 526"/>
                      <a:gd name="T19" fmla="*/ 507 h 553"/>
                      <a:gd name="T20" fmla="*/ 0 w 526"/>
                      <a:gd name="T21" fmla="*/ 490 h 553"/>
                      <a:gd name="T22" fmla="*/ 0 w 526"/>
                      <a:gd name="T23" fmla="*/ 0 h 5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6" h="553">
                        <a:moveTo>
                          <a:pt x="0" y="0"/>
                        </a:moveTo>
                        <a:lnTo>
                          <a:pt x="526" y="250"/>
                        </a:lnTo>
                        <a:lnTo>
                          <a:pt x="97" y="542"/>
                        </a:lnTo>
                        <a:lnTo>
                          <a:pt x="81" y="549"/>
                        </a:lnTo>
                        <a:lnTo>
                          <a:pt x="65" y="553"/>
                        </a:lnTo>
                        <a:lnTo>
                          <a:pt x="49" y="552"/>
                        </a:lnTo>
                        <a:lnTo>
                          <a:pt x="34" y="546"/>
                        </a:lnTo>
                        <a:lnTo>
                          <a:pt x="20" y="535"/>
                        </a:lnTo>
                        <a:lnTo>
                          <a:pt x="9" y="522"/>
                        </a:lnTo>
                        <a:lnTo>
                          <a:pt x="2" y="507"/>
                        </a:lnTo>
                        <a:lnTo>
                          <a:pt x="0" y="49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  <p:sp>
                <p:nvSpPr>
                  <p:cNvPr id="41" name="Freeform 31">
                    <a:extLst>
                      <a:ext uri="{FF2B5EF4-FFF2-40B4-BE49-F238E27FC236}">
                        <a16:creationId xmlns:a16="http://schemas.microsoft.com/office/drawing/2014/main" id="{F8200BFF-FC6B-4902-A9B9-4930AC4BE4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6" y="4251"/>
                    <a:ext cx="641" cy="530"/>
                  </a:xfrm>
                  <a:custGeom>
                    <a:avLst/>
                    <a:gdLst>
                      <a:gd name="T0" fmla="*/ 3785 w 3847"/>
                      <a:gd name="T1" fmla="*/ 0 h 3180"/>
                      <a:gd name="T2" fmla="*/ 3800 w 3847"/>
                      <a:gd name="T3" fmla="*/ 2 h 3180"/>
                      <a:gd name="T4" fmla="*/ 3814 w 3847"/>
                      <a:gd name="T5" fmla="*/ 7 h 3180"/>
                      <a:gd name="T6" fmla="*/ 3827 w 3847"/>
                      <a:gd name="T7" fmla="*/ 16 h 3180"/>
                      <a:gd name="T8" fmla="*/ 3839 w 3847"/>
                      <a:gd name="T9" fmla="*/ 31 h 3180"/>
                      <a:gd name="T10" fmla="*/ 3846 w 3847"/>
                      <a:gd name="T11" fmla="*/ 49 h 3180"/>
                      <a:gd name="T12" fmla="*/ 3847 w 3847"/>
                      <a:gd name="T13" fmla="*/ 66 h 3180"/>
                      <a:gd name="T14" fmla="*/ 3842 w 3847"/>
                      <a:gd name="T15" fmla="*/ 85 h 3180"/>
                      <a:gd name="T16" fmla="*/ 2642 w 3847"/>
                      <a:gd name="T17" fmla="*/ 3110 h 3180"/>
                      <a:gd name="T18" fmla="*/ 2631 w 3847"/>
                      <a:gd name="T19" fmla="*/ 3130 h 3180"/>
                      <a:gd name="T20" fmla="*/ 2617 w 3847"/>
                      <a:gd name="T21" fmla="*/ 3147 h 3180"/>
                      <a:gd name="T22" fmla="*/ 2600 w 3847"/>
                      <a:gd name="T23" fmla="*/ 3161 h 3180"/>
                      <a:gd name="T24" fmla="*/ 2579 w 3847"/>
                      <a:gd name="T25" fmla="*/ 3172 h 3180"/>
                      <a:gd name="T26" fmla="*/ 2559 w 3847"/>
                      <a:gd name="T27" fmla="*/ 3178 h 3180"/>
                      <a:gd name="T28" fmla="*/ 2539 w 3847"/>
                      <a:gd name="T29" fmla="*/ 3180 h 3180"/>
                      <a:gd name="T30" fmla="*/ 2514 w 3847"/>
                      <a:gd name="T31" fmla="*/ 3177 h 3180"/>
                      <a:gd name="T32" fmla="*/ 2491 w 3847"/>
                      <a:gd name="T33" fmla="*/ 3168 h 3180"/>
                      <a:gd name="T34" fmla="*/ 1278 w 3847"/>
                      <a:gd name="T35" fmla="*/ 2591 h 3180"/>
                      <a:gd name="T36" fmla="*/ 2984 w 3847"/>
                      <a:gd name="T37" fmla="*/ 878 h 3180"/>
                      <a:gd name="T38" fmla="*/ 1036 w 3847"/>
                      <a:gd name="T39" fmla="*/ 2477 h 3180"/>
                      <a:gd name="T40" fmla="*/ 63 w 3847"/>
                      <a:gd name="T41" fmla="*/ 2014 h 3180"/>
                      <a:gd name="T42" fmla="*/ 42 w 3847"/>
                      <a:gd name="T43" fmla="*/ 2000 h 3180"/>
                      <a:gd name="T44" fmla="*/ 24 w 3847"/>
                      <a:gd name="T45" fmla="*/ 1983 h 3180"/>
                      <a:gd name="T46" fmla="*/ 11 w 3847"/>
                      <a:gd name="T47" fmla="*/ 1963 h 3180"/>
                      <a:gd name="T48" fmla="*/ 3 w 3847"/>
                      <a:gd name="T49" fmla="*/ 1940 h 3180"/>
                      <a:gd name="T50" fmla="*/ 0 w 3847"/>
                      <a:gd name="T51" fmla="*/ 1915 h 3180"/>
                      <a:gd name="T52" fmla="*/ 2 w 3847"/>
                      <a:gd name="T53" fmla="*/ 1891 h 3180"/>
                      <a:gd name="T54" fmla="*/ 10 w 3847"/>
                      <a:gd name="T55" fmla="*/ 1867 h 3180"/>
                      <a:gd name="T56" fmla="*/ 23 w 3847"/>
                      <a:gd name="T57" fmla="*/ 1846 h 3180"/>
                      <a:gd name="T58" fmla="*/ 41 w 3847"/>
                      <a:gd name="T59" fmla="*/ 1829 h 3180"/>
                      <a:gd name="T60" fmla="*/ 62 w 3847"/>
                      <a:gd name="T61" fmla="*/ 1816 h 3180"/>
                      <a:gd name="T62" fmla="*/ 3757 w 3847"/>
                      <a:gd name="T63" fmla="*/ 5 h 3180"/>
                      <a:gd name="T64" fmla="*/ 3771 w 3847"/>
                      <a:gd name="T65" fmla="*/ 1 h 3180"/>
                      <a:gd name="T66" fmla="*/ 3785 w 3847"/>
                      <a:gd name="T67" fmla="*/ 0 h 3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3847" h="3180">
                        <a:moveTo>
                          <a:pt x="3785" y="0"/>
                        </a:moveTo>
                        <a:lnTo>
                          <a:pt x="3800" y="2"/>
                        </a:lnTo>
                        <a:lnTo>
                          <a:pt x="3814" y="7"/>
                        </a:lnTo>
                        <a:lnTo>
                          <a:pt x="3827" y="16"/>
                        </a:lnTo>
                        <a:lnTo>
                          <a:pt x="3839" y="31"/>
                        </a:lnTo>
                        <a:lnTo>
                          <a:pt x="3846" y="49"/>
                        </a:lnTo>
                        <a:lnTo>
                          <a:pt x="3847" y="66"/>
                        </a:lnTo>
                        <a:lnTo>
                          <a:pt x="3842" y="85"/>
                        </a:lnTo>
                        <a:lnTo>
                          <a:pt x="2642" y="3110"/>
                        </a:lnTo>
                        <a:lnTo>
                          <a:pt x="2631" y="3130"/>
                        </a:lnTo>
                        <a:lnTo>
                          <a:pt x="2617" y="3147"/>
                        </a:lnTo>
                        <a:lnTo>
                          <a:pt x="2600" y="3161"/>
                        </a:lnTo>
                        <a:lnTo>
                          <a:pt x="2579" y="3172"/>
                        </a:lnTo>
                        <a:lnTo>
                          <a:pt x="2559" y="3178"/>
                        </a:lnTo>
                        <a:lnTo>
                          <a:pt x="2539" y="3180"/>
                        </a:lnTo>
                        <a:lnTo>
                          <a:pt x="2514" y="3177"/>
                        </a:lnTo>
                        <a:lnTo>
                          <a:pt x="2491" y="3168"/>
                        </a:lnTo>
                        <a:lnTo>
                          <a:pt x="1278" y="2591"/>
                        </a:lnTo>
                        <a:lnTo>
                          <a:pt x="2984" y="878"/>
                        </a:lnTo>
                        <a:lnTo>
                          <a:pt x="1036" y="2477"/>
                        </a:lnTo>
                        <a:lnTo>
                          <a:pt x="63" y="2014"/>
                        </a:lnTo>
                        <a:lnTo>
                          <a:pt x="42" y="2000"/>
                        </a:lnTo>
                        <a:lnTo>
                          <a:pt x="24" y="1983"/>
                        </a:lnTo>
                        <a:lnTo>
                          <a:pt x="11" y="1963"/>
                        </a:lnTo>
                        <a:lnTo>
                          <a:pt x="3" y="1940"/>
                        </a:lnTo>
                        <a:lnTo>
                          <a:pt x="0" y="1915"/>
                        </a:lnTo>
                        <a:lnTo>
                          <a:pt x="2" y="1891"/>
                        </a:lnTo>
                        <a:lnTo>
                          <a:pt x="10" y="1867"/>
                        </a:lnTo>
                        <a:lnTo>
                          <a:pt x="23" y="1846"/>
                        </a:lnTo>
                        <a:lnTo>
                          <a:pt x="41" y="1829"/>
                        </a:lnTo>
                        <a:lnTo>
                          <a:pt x="62" y="1816"/>
                        </a:lnTo>
                        <a:lnTo>
                          <a:pt x="3757" y="5"/>
                        </a:lnTo>
                        <a:lnTo>
                          <a:pt x="3771" y="1"/>
                        </a:lnTo>
                        <a:lnTo>
                          <a:pt x="378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rgbClr val="4E5D70"/>
                      </a:solidFill>
                    </a:endParaRPr>
                  </a:p>
                </p:txBody>
              </p:sp>
            </p:grpSp>
          </p:grpSp>
          <p:sp>
            <p:nvSpPr>
              <p:cNvPr id="37" name="직각 삼각형 67">
                <a:extLst>
                  <a:ext uri="{FF2B5EF4-FFF2-40B4-BE49-F238E27FC236}">
                    <a16:creationId xmlns:a16="http://schemas.microsoft.com/office/drawing/2014/main" id="{55244492-ED33-40A6-B208-0D3EAC3FC2B9}"/>
                  </a:ext>
                </a:extLst>
              </p:cNvPr>
              <p:cNvSpPr/>
              <p:nvPr/>
            </p:nvSpPr>
            <p:spPr>
              <a:xfrm rot="10800000" flipH="1">
                <a:off x="2659840" y="2791696"/>
                <a:ext cx="290528" cy="394854"/>
              </a:xfrm>
              <a:prstGeom prst="rtTriangl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직사각형 72">
              <a:extLst>
                <a:ext uri="{FF2B5EF4-FFF2-40B4-BE49-F238E27FC236}">
                  <a16:creationId xmlns:a16="http://schemas.microsoft.com/office/drawing/2014/main" id="{08257226-CF28-4E1F-B9DE-6DA1C684E38B}"/>
                </a:ext>
              </a:extLst>
            </p:cNvPr>
            <p:cNvSpPr/>
            <p:nvPr/>
          </p:nvSpPr>
          <p:spPr>
            <a:xfrm>
              <a:off x="2308082" y="1236149"/>
              <a:ext cx="1425191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▶ </a:t>
              </a:r>
              <a:r>
                <a:rPr lang="ko-KR" altLang="en-US" sz="120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분석 기준 선정</a:t>
              </a:r>
              <a:endParaRPr lang="ko-KR" altLang="en-US" sz="120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30" name="직사각형 72">
              <a:extLst>
                <a:ext uri="{FF2B5EF4-FFF2-40B4-BE49-F238E27FC236}">
                  <a16:creationId xmlns:a16="http://schemas.microsoft.com/office/drawing/2014/main" id="{F4D5A1DD-EC77-4E16-BAAC-5B8D3C234EBF}"/>
                </a:ext>
              </a:extLst>
            </p:cNvPr>
            <p:cNvSpPr/>
            <p:nvPr/>
          </p:nvSpPr>
          <p:spPr>
            <a:xfrm>
              <a:off x="2301382" y="843786"/>
              <a:ext cx="2606280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산업 전반 동향 분석</a:t>
              </a:r>
              <a:endParaRPr lang="ko-KR" altLang="en-US" sz="105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B248C6-DD66-477D-87A9-D8006E4AB31A}"/>
              </a:ext>
            </a:extLst>
          </p:cNvPr>
          <p:cNvGrpSpPr/>
          <p:nvPr/>
        </p:nvGrpSpPr>
        <p:grpSpPr>
          <a:xfrm>
            <a:off x="889323" y="2503412"/>
            <a:ext cx="3643897" cy="2134691"/>
            <a:chOff x="813759" y="3118249"/>
            <a:chExt cx="3643897" cy="21346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F1A1A5-5E72-476F-82A7-0E512CFC50A7}"/>
                </a:ext>
              </a:extLst>
            </p:cNvPr>
            <p:cNvSpPr txBox="1"/>
            <p:nvPr/>
          </p:nvSpPr>
          <p:spPr>
            <a:xfrm>
              <a:off x="897335" y="3118249"/>
              <a:ext cx="28873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/>
                <a:t>분석 기준</a:t>
              </a:r>
              <a:endParaRPr lang="en-US" altLang="ko-KR" sz="1200" b="1" spc="-150" dirty="0"/>
            </a:p>
            <a:p>
              <a:endParaRPr lang="en-US" altLang="ko-KR" sz="1200" b="1" spc="-1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spc="-150" dirty="0"/>
                <a:t>재무제표 손익계산서의</a:t>
              </a:r>
              <a:r>
                <a:rPr lang="ko-KR" altLang="en-US" sz="1200" spc="-150" dirty="0">
                  <a:solidFill>
                    <a:srgbClr val="FF0000"/>
                  </a:solidFill>
                </a:rPr>
                <a:t> 매출과 당기순이익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0BE572D-378C-4947-B5E2-44F2DC9599BE}"/>
                </a:ext>
              </a:extLst>
            </p:cNvPr>
            <p:cNvSpPr/>
            <p:nvPr/>
          </p:nvSpPr>
          <p:spPr>
            <a:xfrm>
              <a:off x="813759" y="3131179"/>
              <a:ext cx="54000" cy="212176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D83265-417D-43F1-89B4-45D3F490081C}"/>
                </a:ext>
              </a:extLst>
            </p:cNvPr>
            <p:cNvSpPr txBox="1"/>
            <p:nvPr/>
          </p:nvSpPr>
          <p:spPr>
            <a:xfrm>
              <a:off x="925920" y="3837168"/>
              <a:ext cx="3531736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pc="-150" dirty="0"/>
                <a:t>선정 이유</a:t>
              </a:r>
              <a:endParaRPr lang="en-US" altLang="ko-KR" sz="1200" b="1" spc="-1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200" spc="-1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spc="-150" dirty="0"/>
                <a:t>재무제표는 기업의 현 상황을 가장 객관적으로 </a:t>
              </a:r>
              <a:endParaRPr lang="en-US" altLang="ko-KR" sz="1200" spc="-150" dirty="0"/>
            </a:p>
            <a:p>
              <a:r>
                <a:rPr lang="en-US" altLang="ko-KR" sz="1200" spc="-150" dirty="0"/>
                <a:t>     </a:t>
              </a:r>
              <a:r>
                <a:rPr lang="ko-KR" altLang="en-US" sz="1200" spc="-150" dirty="0"/>
                <a:t>판단할 수 있는</a:t>
              </a:r>
              <a:r>
                <a:rPr lang="en-US" altLang="ko-KR" sz="1200" spc="-150" dirty="0"/>
                <a:t> </a:t>
              </a:r>
              <a:r>
                <a:rPr lang="ko-KR" altLang="en-US" sz="1200" spc="-150" dirty="0">
                  <a:solidFill>
                    <a:srgbClr val="FF0000"/>
                  </a:solidFill>
                </a:rPr>
                <a:t>지표</a:t>
              </a:r>
              <a:r>
                <a:rPr lang="ko-KR" altLang="en-US" sz="1200" spc="-150" dirty="0"/>
                <a:t>라고 판단</a:t>
              </a:r>
              <a:endParaRPr lang="en-US" altLang="ko-KR" sz="1200" spc="-150" dirty="0"/>
            </a:p>
            <a:p>
              <a:endParaRPr lang="en-US" altLang="ko-KR" sz="1200" spc="-15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spc="-150" dirty="0"/>
                <a:t>회사를 분석하는 것이 아닌 산업 전체를 분석함으로써</a:t>
              </a:r>
              <a:endParaRPr lang="en-US" altLang="ko-KR" sz="1200" spc="-150" dirty="0"/>
            </a:p>
            <a:p>
              <a:r>
                <a:rPr lang="en-US" altLang="ko-KR" sz="1200" spc="-150" dirty="0"/>
                <a:t>     </a:t>
              </a:r>
              <a:r>
                <a:rPr lang="ko-KR" altLang="en-US" sz="1200" spc="-150" dirty="0"/>
                <a:t>매출과 당기순이익에 집중</a:t>
              </a:r>
            </a:p>
          </p:txBody>
        </p:sp>
      </p:grpSp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B5A8021B-788B-46CD-8FD7-E9152B00D5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52" t="20186" r="14223" b="5937"/>
          <a:stretch/>
        </p:blipFill>
        <p:spPr>
          <a:xfrm>
            <a:off x="8791598" y="2891118"/>
            <a:ext cx="2347898" cy="25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0176"/>
      </p:ext>
    </p:extLst>
  </p:cSld>
  <p:clrMapOvr>
    <a:masterClrMapping/>
  </p:clrMapOvr>
</p:sld>
</file>

<file path=ppt/theme/theme1.xml><?xml version="1.0" encoding="utf-8"?>
<a:theme xmlns:a="http://schemas.openxmlformats.org/drawingml/2006/main" name="2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2405</Words>
  <Application>Microsoft Office PowerPoint</Application>
  <PresentationFormat>와이드스크린</PresentationFormat>
  <Paragraphs>513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Wingdings</vt:lpstr>
      <vt:lpstr>21_Office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GN Tech</cp:lastModifiedBy>
  <cp:revision>328</cp:revision>
  <dcterms:created xsi:type="dcterms:W3CDTF">2020-12-10T02:11:15Z</dcterms:created>
  <dcterms:modified xsi:type="dcterms:W3CDTF">2021-02-07T12:57:51Z</dcterms:modified>
</cp:coreProperties>
</file>